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68" r:id="rId2"/>
    <p:sldId id="312" r:id="rId3"/>
    <p:sldId id="292" r:id="rId4"/>
    <p:sldId id="309" r:id="rId5"/>
    <p:sldId id="294" r:id="rId6"/>
    <p:sldId id="318" r:id="rId7"/>
    <p:sldId id="319" r:id="rId8"/>
    <p:sldId id="308" r:id="rId9"/>
    <p:sldId id="310" r:id="rId10"/>
    <p:sldId id="270" r:id="rId11"/>
    <p:sldId id="269" r:id="rId12"/>
    <p:sldId id="271" r:id="rId13"/>
    <p:sldId id="283" r:id="rId14"/>
    <p:sldId id="287" r:id="rId15"/>
    <p:sldId id="288" r:id="rId16"/>
    <p:sldId id="284" r:id="rId17"/>
    <p:sldId id="285" r:id="rId18"/>
    <p:sldId id="307" r:id="rId19"/>
    <p:sldId id="290" r:id="rId20"/>
    <p:sldId id="295" r:id="rId21"/>
    <p:sldId id="291" r:id="rId22"/>
    <p:sldId id="297" r:id="rId23"/>
    <p:sldId id="299" r:id="rId24"/>
    <p:sldId id="296" r:id="rId25"/>
    <p:sldId id="300" r:id="rId26"/>
    <p:sldId id="301" r:id="rId27"/>
    <p:sldId id="302" r:id="rId28"/>
    <p:sldId id="321" r:id="rId29"/>
    <p:sldId id="303" r:id="rId30"/>
    <p:sldId id="304" r:id="rId31"/>
    <p:sldId id="305" r:id="rId32"/>
    <p:sldId id="306" r:id="rId33"/>
    <p:sldId id="322" r:id="rId34"/>
    <p:sldId id="311" r:id="rId35"/>
    <p:sldId id="313" r:id="rId36"/>
    <p:sldId id="315" r:id="rId37"/>
    <p:sldId id="320" r:id="rId38"/>
    <p:sldId id="316" r:id="rId39"/>
    <p:sldId id="31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C00000"/>
    <a:srgbClr val="FF0000"/>
    <a:srgbClr val="CD0000"/>
    <a:srgbClr val="A00000"/>
    <a:srgbClr val="730000"/>
    <a:srgbClr val="460000"/>
    <a:srgbClr val="8C0000"/>
    <a:srgbClr val="6900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12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Dropbox%20(Personal)\@axprint\slideshare\growth\my%20slideshare%20funn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chart>
    <c:plotArea>
      <c:layout/>
      <c:barChart>
        <c:barDir val="bar"/>
        <c:grouping val="stacked"/>
        <c:ser>
          <c:idx val="0"/>
          <c:order val="0"/>
          <c:cat>
            <c:strRef>
              <c:f>Sheet1!$C$8:$C$12</c:f>
              <c:strCache>
                <c:ptCount val="5"/>
                <c:pt idx="0">
                  <c:v>توصیه / اشتراک</c:v>
                </c:pt>
                <c:pt idx="1">
                  <c:v>نگهداری / فالو</c:v>
                </c:pt>
                <c:pt idx="2">
                  <c:v>فعال سازی / لایک</c:v>
                </c:pt>
                <c:pt idx="3">
                  <c:v>فعال سازی / دانلود</c:v>
                </c:pt>
                <c:pt idx="4">
                  <c:v>جذب / بازدید</c:v>
                </c:pt>
              </c:strCache>
            </c:strRef>
          </c:cat>
          <c:val>
            <c:numRef>
              <c:f>Sheet1!$D$8:$D$12</c:f>
              <c:numCache>
                <c:formatCode>General</c:formatCode>
                <c:ptCount val="5"/>
                <c:pt idx="0">
                  <c:v>1.6639705882352942</c:v>
                </c:pt>
                <c:pt idx="1">
                  <c:v>0.30514705882352888</c:v>
                </c:pt>
                <c:pt idx="2">
                  <c:v>0.50882352941176456</c:v>
                </c:pt>
                <c:pt idx="3">
                  <c:v>5.7852941176470587</c:v>
                </c:pt>
                <c:pt idx="4">
                  <c:v>100</c:v>
                </c:pt>
              </c:numCache>
            </c:numRef>
          </c:val>
        </c:ser>
        <c:overlap val="100"/>
        <c:axId val="76680192"/>
        <c:axId val="76794112"/>
      </c:barChart>
      <c:catAx>
        <c:axId val="76680192"/>
        <c:scaling>
          <c:orientation val="minMax"/>
        </c:scaling>
        <c:axPos val="l"/>
        <c:numFmt formatCode="General" sourceLinked="0"/>
        <c:tickLblPos val="nextTo"/>
        <c:crossAx val="76794112"/>
        <c:crosses val="autoZero"/>
        <c:auto val="1"/>
        <c:lblAlgn val="ctr"/>
        <c:lblOffset val="100"/>
      </c:catAx>
      <c:valAx>
        <c:axId val="76794112"/>
        <c:scaling>
          <c:orientation val="minMax"/>
          <c:max val="100"/>
        </c:scaling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fa-IR"/>
                  <a:t>درصد</a:t>
                </a:r>
                <a:endParaRPr lang="en-US"/>
              </a:p>
            </c:rich>
          </c:tx>
          <c:layout/>
        </c:title>
        <c:numFmt formatCode="General" sourceLinked="1"/>
        <c:tickLblPos val="nextTo"/>
        <c:crossAx val="7668019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050">
          <a:cs typeface="B Yekan" pitchFamily="2" charset="-78"/>
        </a:defRPr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517D1-6FC4-4228-B8EE-B598E4D9084A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763537-D93B-4A9F-A105-548E8025394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70549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رشد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507044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06025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7665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6066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06054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2637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53616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48580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241258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08470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745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745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74590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3450779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023893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474590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908470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559875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276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732768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63213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196112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314486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32621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1897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441897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06194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9698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159698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689522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33269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8628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44458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72862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57304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763537-D93B-4A9F-A105-548E8025394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8952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14AE18-D4C9-42DE-B448-E01CAA00BF4C}" type="datetimeFigureOut">
              <a:rPr lang="en-US" smtClean="0"/>
              <a:pPr/>
              <a:t>6/6/2016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CC2268-6120-4CC8-82D7-44EAB536353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mahdinasseri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lideshare.net/mahdinasseri" TargetMode="External"/><Relationship Id="rId4" Type="http://schemas.openxmlformats.org/officeDocument/2006/relationships/hyperlink" Target="http://www.slideshare.net/mahdinasser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hare.net/mahdinasseri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hare.net/mahdinasseri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34002107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mahdinasseri/contagious-why-things-catch-on-62009487http:/www.slideshare.net/mahdinasseri/ss-34002107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5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lideshare.net/mahdinasseri/contagious-why-things-catch-on-62009487" TargetMode="External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25.png"/><Relationship Id="rId10" Type="http://schemas.openxmlformats.org/officeDocument/2006/relationships/hyperlink" Target="http://www.slideshare.net/mahdinasseri/contagious-why-things-catch-on-62009487http:/www.slideshare.net/mahdinasseri/ss-34002107" TargetMode="External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value-and-growth-models-for-startups-slilde-series-by-mahdinasseri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buyer-decision-making-model-by-mahdinasseri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buyer-persona-template-58507550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a-perfect-value-proposition-is-not-enough-by-mahdinasser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22"/>
            <a:ext cx="10286994" cy="6857996"/>
          </a:xfrm>
          <a:prstGeom prst="rect">
            <a:avLst/>
          </a:prstGeom>
        </p:spPr>
      </p:pic>
      <p:sp>
        <p:nvSpPr>
          <p:cNvPr id="14" name="Flowchart: Manual Operation 13"/>
          <p:cNvSpPr/>
          <p:nvPr/>
        </p:nvSpPr>
        <p:spPr>
          <a:xfrm>
            <a:off x="-2168246" y="-387925"/>
            <a:ext cx="13369646" cy="1219200"/>
          </a:xfrm>
          <a:prstGeom prst="flowChartManualOperation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6" name="Flowchart: Manual Operation 5"/>
          <p:cNvSpPr/>
          <p:nvPr/>
        </p:nvSpPr>
        <p:spPr>
          <a:xfrm>
            <a:off x="512620" y="865910"/>
            <a:ext cx="8077200" cy="1371600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2161310" y="2265220"/>
            <a:ext cx="4800600" cy="1219200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3172690" y="3519055"/>
            <a:ext cx="2819400" cy="1288475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3733800" y="4828310"/>
            <a:ext cx="1676400" cy="942110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3733800" y="5791197"/>
            <a:ext cx="1676400" cy="1066799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0" y="4800600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ابزاری برای </a:t>
            </a:r>
          </a:p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مدل‌سازی</a:t>
            </a:r>
          </a:p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و ارزیابی</a:t>
            </a:r>
          </a:p>
          <a:p>
            <a:pPr algn="ctr" rtl="1"/>
            <a:endParaRPr lang="fa-IR" dirty="0" smtClean="0">
              <a:solidFill>
                <a:schemeClr val="bg1">
                  <a:lumMod val="85000"/>
                </a:schemeClr>
              </a:solidFill>
              <a:cs typeface="B Yekan" pitchFamily="2" charset="-78"/>
            </a:endParaRPr>
          </a:p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 رشد </a:t>
            </a:r>
          </a:p>
          <a:p>
            <a:pPr algn="ct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استارتاپ‌ها </a:t>
            </a:r>
            <a:endParaRPr lang="en-US" dirty="0">
              <a:solidFill>
                <a:schemeClr val="bg1">
                  <a:lumMod val="85000"/>
                </a:schemeClr>
              </a:solidFill>
              <a:cs typeface="B Yeka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0" y="3632537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solidFill>
                  <a:schemeClr val="bg1"/>
                </a:solidFill>
                <a:cs typeface="A Chamran" pitchFamily="2" charset="-78"/>
              </a:rPr>
              <a:t>مشتری</a:t>
            </a:r>
            <a:endParaRPr lang="en-US" sz="60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0" y="2321004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</a:t>
            </a:r>
            <a:r>
              <a:rPr lang="fa-IR" sz="6600" dirty="0" smtClean="0">
                <a:solidFill>
                  <a:schemeClr val="bg1"/>
                </a:solidFill>
                <a:cs typeface="A Chamran" pitchFamily="2" charset="-78"/>
              </a:rPr>
              <a:t> تمرکز </a:t>
            </a:r>
            <a:r>
              <a:rPr lang="fa-IR" sz="4800" dirty="0" smtClean="0">
                <a:solidFill>
                  <a:schemeClr val="bg1"/>
                </a:solidFill>
                <a:cs typeface="A Chamran" pitchFamily="2" charset="-78"/>
              </a:rPr>
              <a:t>بر</a:t>
            </a:r>
            <a:endParaRPr lang="en-US" sz="48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0" y="7163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bg1"/>
                </a:solidFill>
                <a:cs typeface="A Chamran" pitchFamily="2" charset="-78"/>
              </a:rPr>
              <a:t>رشـــــــــــد</a:t>
            </a:r>
            <a:endParaRPr lang="en-US" sz="96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5" name="Picture 2" descr="D:\dropbox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3965" y="5562988"/>
            <a:ext cx="1552435" cy="12950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0"/>
            <a:ext cx="762000" cy="762000"/>
          </a:xfrm>
          <a:prstGeom prst="rect">
            <a:avLst/>
          </a:prstGeom>
          <a:noFill/>
        </p:spPr>
      </p:pic>
      <p:pic>
        <p:nvPicPr>
          <p:cNvPr id="6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62000" cy="762000"/>
          </a:xfrm>
          <a:prstGeom prst="rect">
            <a:avLst/>
          </a:prstGeom>
          <a:noFill/>
        </p:spPr>
      </p:pic>
      <p:pic>
        <p:nvPicPr>
          <p:cNvPr id="6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0"/>
            <a:ext cx="762000" cy="762000"/>
          </a:xfrm>
          <a:prstGeom prst="rect">
            <a:avLst/>
          </a:prstGeom>
          <a:noFill/>
        </p:spPr>
      </p:pic>
      <p:pic>
        <p:nvPicPr>
          <p:cNvPr id="6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9310" y="0"/>
            <a:ext cx="762000" cy="762000"/>
          </a:xfrm>
          <a:prstGeom prst="rect">
            <a:avLst/>
          </a:prstGeom>
          <a:noFill/>
        </p:spPr>
      </p:pic>
      <p:pic>
        <p:nvPicPr>
          <p:cNvPr id="7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110" y="0"/>
            <a:ext cx="762000" cy="762000"/>
          </a:xfrm>
          <a:prstGeom prst="rect">
            <a:avLst/>
          </a:prstGeom>
          <a:noFill/>
        </p:spPr>
      </p:pic>
      <p:pic>
        <p:nvPicPr>
          <p:cNvPr id="7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0"/>
            <a:ext cx="762000" cy="762000"/>
          </a:xfrm>
          <a:prstGeom prst="rect">
            <a:avLst/>
          </a:prstGeom>
          <a:noFill/>
        </p:spPr>
      </p:pic>
      <p:pic>
        <p:nvPicPr>
          <p:cNvPr id="7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0"/>
            <a:ext cx="762000" cy="762000"/>
          </a:xfrm>
          <a:prstGeom prst="rect">
            <a:avLst/>
          </a:prstGeom>
          <a:noFill/>
        </p:spPr>
      </p:pic>
      <p:pic>
        <p:nvPicPr>
          <p:cNvPr id="7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5290" y="0"/>
            <a:ext cx="762000" cy="762000"/>
          </a:xfrm>
          <a:prstGeom prst="rect">
            <a:avLst/>
          </a:prstGeom>
          <a:noFill/>
        </p:spPr>
      </p:pic>
      <p:pic>
        <p:nvPicPr>
          <p:cNvPr id="7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1090" y="0"/>
            <a:ext cx="762000" cy="762000"/>
          </a:xfrm>
          <a:prstGeom prst="rect">
            <a:avLst/>
          </a:prstGeom>
          <a:noFill/>
        </p:spPr>
      </p:pic>
      <p:pic>
        <p:nvPicPr>
          <p:cNvPr id="7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0"/>
            <a:ext cx="762000" cy="762000"/>
          </a:xfrm>
          <a:prstGeom prst="rect">
            <a:avLst/>
          </a:prstGeom>
          <a:noFill/>
        </p:spPr>
      </p:pic>
      <p:pic>
        <p:nvPicPr>
          <p:cNvPr id="7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0"/>
            <a:ext cx="762000" cy="762000"/>
          </a:xfrm>
          <a:prstGeom prst="rect">
            <a:avLst/>
          </a:prstGeom>
          <a:noFill/>
        </p:spPr>
      </p:pic>
      <p:pic>
        <p:nvPicPr>
          <p:cNvPr id="7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4690" y="0"/>
            <a:ext cx="762000" cy="762000"/>
          </a:xfrm>
          <a:prstGeom prst="rect">
            <a:avLst/>
          </a:prstGeom>
          <a:noFill/>
        </p:spPr>
      </p:pic>
      <p:pic>
        <p:nvPicPr>
          <p:cNvPr id="7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0490" y="0"/>
            <a:ext cx="762000" cy="762000"/>
          </a:xfrm>
          <a:prstGeom prst="rect">
            <a:avLst/>
          </a:prstGeom>
          <a:noFill/>
        </p:spPr>
      </p:pic>
      <p:sp>
        <p:nvSpPr>
          <p:cNvPr id="6" name="Flowchart: Manual Operation 5"/>
          <p:cNvSpPr/>
          <p:nvPr/>
        </p:nvSpPr>
        <p:spPr>
          <a:xfrm>
            <a:off x="512620" y="865910"/>
            <a:ext cx="8077200" cy="1371600"/>
          </a:xfrm>
          <a:prstGeom prst="flowChartManualOperat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2161310" y="2265220"/>
            <a:ext cx="4800600" cy="1219200"/>
          </a:xfrm>
          <a:prstGeom prst="flowChartManualOperation">
            <a:avLst/>
          </a:prstGeom>
          <a:solidFill>
            <a:srgbClr val="C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3172690" y="3519055"/>
            <a:ext cx="2819400" cy="1288475"/>
          </a:xfrm>
          <a:prstGeom prst="flowChartManualOperation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3733800" y="4828310"/>
            <a:ext cx="1676400" cy="942110"/>
          </a:xfrm>
          <a:prstGeom prst="flowChartManualOperation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3733800" y="5791197"/>
            <a:ext cx="1676400" cy="1066799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90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جــــــــــــــــــــــــــــــــــــــــــــــــــــــــــــــــــــــــذب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38991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فـــــــــعـــــــــــــال‌ســـــــــــازی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36062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نــــــگــــهــــــداری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825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درآمــــــد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22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00200"/>
            <a:ext cx="762000" cy="762000"/>
          </a:xfrm>
          <a:prstGeom prst="rect">
            <a:avLst/>
          </a:prstGeom>
          <a:noFill/>
        </p:spPr>
      </p:pic>
      <p:pic>
        <p:nvPicPr>
          <p:cNvPr id="4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00200"/>
            <a:ext cx="762000" cy="762000"/>
          </a:xfrm>
          <a:prstGeom prst="rect">
            <a:avLst/>
          </a:prstGeom>
          <a:noFill/>
        </p:spPr>
      </p:pic>
      <p:pic>
        <p:nvPicPr>
          <p:cNvPr id="4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2910" y="1600200"/>
            <a:ext cx="762000" cy="762000"/>
          </a:xfrm>
          <a:prstGeom prst="rect">
            <a:avLst/>
          </a:prstGeom>
          <a:noFill/>
        </p:spPr>
      </p:pic>
      <p:pic>
        <p:nvPicPr>
          <p:cNvPr id="4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1600200"/>
            <a:ext cx="762000" cy="762000"/>
          </a:xfrm>
          <a:prstGeom prst="rect">
            <a:avLst/>
          </a:prstGeom>
          <a:noFill/>
        </p:spPr>
      </p:pic>
      <p:pic>
        <p:nvPicPr>
          <p:cNvPr id="4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762000" cy="762000"/>
          </a:xfrm>
          <a:prstGeom prst="rect">
            <a:avLst/>
          </a:prstGeom>
          <a:noFill/>
        </p:spPr>
      </p:pic>
      <p:pic>
        <p:nvPicPr>
          <p:cNvPr id="5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600200"/>
            <a:ext cx="762000" cy="762000"/>
          </a:xfrm>
          <a:prstGeom prst="rect">
            <a:avLst/>
          </a:prstGeom>
          <a:noFill/>
        </p:spPr>
      </p:pic>
      <p:pic>
        <p:nvPicPr>
          <p:cNvPr id="5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310" y="1600200"/>
            <a:ext cx="762000" cy="762000"/>
          </a:xfrm>
          <a:prstGeom prst="rect">
            <a:avLst/>
          </a:prstGeom>
          <a:noFill/>
        </p:spPr>
      </p:pic>
      <p:pic>
        <p:nvPicPr>
          <p:cNvPr id="5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690" y="2895600"/>
            <a:ext cx="762000" cy="762000"/>
          </a:xfrm>
          <a:prstGeom prst="rect">
            <a:avLst/>
          </a:prstGeom>
          <a:noFill/>
        </p:spPr>
      </p:pic>
      <p:pic>
        <p:nvPicPr>
          <p:cNvPr id="5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95600"/>
            <a:ext cx="762000" cy="762000"/>
          </a:xfrm>
          <a:prstGeom prst="rect">
            <a:avLst/>
          </a:prstGeom>
          <a:noFill/>
        </p:spPr>
      </p:pic>
      <p:pic>
        <p:nvPicPr>
          <p:cNvPr id="5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895600"/>
            <a:ext cx="762000" cy="762000"/>
          </a:xfrm>
          <a:prstGeom prst="rect">
            <a:avLst/>
          </a:prstGeom>
          <a:noFill/>
        </p:spPr>
      </p:pic>
      <p:pic>
        <p:nvPicPr>
          <p:cNvPr id="5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6290" y="2895600"/>
            <a:ext cx="762000" cy="762000"/>
          </a:xfrm>
          <a:prstGeom prst="rect">
            <a:avLst/>
          </a:prstGeom>
          <a:noFill/>
        </p:spPr>
      </p:pic>
      <p:pic>
        <p:nvPicPr>
          <p:cNvPr id="6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4191000"/>
            <a:ext cx="762000" cy="762000"/>
          </a:xfrm>
          <a:prstGeom prst="rect">
            <a:avLst/>
          </a:prstGeom>
          <a:noFill/>
        </p:spPr>
      </p:pic>
      <p:pic>
        <p:nvPicPr>
          <p:cNvPr id="6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191000"/>
            <a:ext cx="762000" cy="762000"/>
          </a:xfrm>
          <a:prstGeom prst="rect">
            <a:avLst/>
          </a:prstGeom>
          <a:noFill/>
        </p:spPr>
      </p:pic>
      <p:pic>
        <p:nvPicPr>
          <p:cNvPr id="6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181600"/>
            <a:ext cx="762000" cy="762000"/>
          </a:xfrm>
          <a:prstGeom prst="rect">
            <a:avLst/>
          </a:prstGeom>
          <a:noFill/>
        </p:spPr>
      </p:pic>
      <p:pic>
        <p:nvPicPr>
          <p:cNvPr id="6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6248400"/>
            <a:ext cx="762000" cy="762000"/>
          </a:xfrm>
          <a:prstGeom prst="rect">
            <a:avLst/>
          </a:prstGeom>
          <a:noFill/>
        </p:spPr>
      </p:pic>
      <p:pic>
        <p:nvPicPr>
          <p:cNvPr id="6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6248400"/>
            <a:ext cx="762000" cy="762000"/>
          </a:xfrm>
          <a:prstGeom prst="rect">
            <a:avLst/>
          </a:prstGeom>
          <a:noFill/>
        </p:spPr>
      </p:pic>
      <p:sp>
        <p:nvSpPr>
          <p:cNvPr id="14" name="Flowchart: Manual Operation 13"/>
          <p:cNvSpPr/>
          <p:nvPr/>
        </p:nvSpPr>
        <p:spPr>
          <a:xfrm>
            <a:off x="-2168246" y="-387925"/>
            <a:ext cx="13369646" cy="1219200"/>
          </a:xfrm>
          <a:prstGeom prst="flowChartManualOperation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5562600" y="3352800"/>
            <a:ext cx="3581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نرخ تبدیل</a:t>
            </a:r>
            <a:endParaRPr lang="en-US" sz="4000" dirty="0">
              <a:cs typeface="B Yekan" pitchFamily="2" charset="-78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5486400" y="4343400"/>
            <a:ext cx="3657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در هر مرحله چند درصد از کاربران به مرحله بعد می‌روند؟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59" name="Rectangle 58"/>
          <p:cNvSpPr/>
          <p:nvPr/>
        </p:nvSpPr>
        <p:spPr>
          <a:xfrm rot="2970139">
            <a:off x="1880526" y="2750904"/>
            <a:ext cx="12586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dirty="0" smtClean="0"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2800" dirty="0" smtClean="0">
                <a:latin typeface="Courier New" pitchFamily="49" charset="0"/>
                <a:cs typeface="Courier New" pitchFamily="49" charset="0"/>
              </a:rPr>
              <a:t>3%</a:t>
            </a:r>
            <a:endParaRPr lang="en-US" sz="28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1" name="Rectangle 60"/>
          <p:cNvSpPr/>
          <p:nvPr/>
        </p:nvSpPr>
        <p:spPr>
          <a:xfrm rot="2438663">
            <a:off x="398487" y="1434496"/>
            <a:ext cx="15712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dirty="0" smtClean="0"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3600" dirty="0" smtClean="0">
                <a:latin typeface="Courier New" pitchFamily="49" charset="0"/>
                <a:cs typeface="Courier New" pitchFamily="49" charset="0"/>
              </a:rPr>
              <a:t>4%</a:t>
            </a:r>
            <a:endParaRPr lang="en-US" sz="3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0" name="Rectangle 79"/>
          <p:cNvSpPr/>
          <p:nvPr/>
        </p:nvSpPr>
        <p:spPr>
          <a:xfrm rot="3975669">
            <a:off x="2729228" y="4052542"/>
            <a:ext cx="11063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2400" dirty="0" smtClean="0">
                <a:latin typeface="Courier New" pitchFamily="49" charset="0"/>
                <a:cs typeface="Courier New" pitchFamily="49" charset="0"/>
              </a:rPr>
              <a:t>7%</a:t>
            </a:r>
            <a:endParaRPr lang="en-US" sz="2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3" name="Rectangle 82"/>
          <p:cNvSpPr/>
          <p:nvPr/>
        </p:nvSpPr>
        <p:spPr>
          <a:xfrm rot="4273592">
            <a:off x="3260749" y="5154357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01%</a:t>
            </a:r>
            <a:endParaRPr lang="en-US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4" name="Rectangle 83"/>
          <p:cNvSpPr/>
          <p:nvPr/>
        </p:nvSpPr>
        <p:spPr>
          <a:xfrm rot="17348379">
            <a:off x="3418966" y="6099631"/>
            <a:ext cx="8290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400" dirty="0" smtClean="0">
                <a:latin typeface="Courier New" pitchFamily="49" charset="0"/>
                <a:cs typeface="Courier New" pitchFamily="49" charset="0"/>
              </a:rPr>
              <a:t>0.0</a:t>
            </a:r>
            <a:r>
              <a:rPr lang="en-US" sz="1400" dirty="0" smtClean="0">
                <a:latin typeface="Courier New" pitchFamily="49" charset="0"/>
                <a:cs typeface="Courier New" pitchFamily="49" charset="0"/>
              </a:rPr>
              <a:t>01%</a:t>
            </a:r>
            <a:endParaRPr lang="en-US" sz="14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0" y="76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0"/>
            <a:ext cx="762000" cy="762000"/>
          </a:xfrm>
          <a:prstGeom prst="rect">
            <a:avLst/>
          </a:prstGeom>
          <a:noFill/>
        </p:spPr>
      </p:pic>
      <p:pic>
        <p:nvPicPr>
          <p:cNvPr id="6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62000" cy="762000"/>
          </a:xfrm>
          <a:prstGeom prst="rect">
            <a:avLst/>
          </a:prstGeom>
          <a:noFill/>
        </p:spPr>
      </p:pic>
      <p:pic>
        <p:nvPicPr>
          <p:cNvPr id="6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0"/>
            <a:ext cx="762000" cy="762000"/>
          </a:xfrm>
          <a:prstGeom prst="rect">
            <a:avLst/>
          </a:prstGeom>
          <a:noFill/>
        </p:spPr>
      </p:pic>
      <p:pic>
        <p:nvPicPr>
          <p:cNvPr id="6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9310" y="0"/>
            <a:ext cx="762000" cy="762000"/>
          </a:xfrm>
          <a:prstGeom prst="rect">
            <a:avLst/>
          </a:prstGeom>
          <a:noFill/>
        </p:spPr>
      </p:pic>
      <p:pic>
        <p:nvPicPr>
          <p:cNvPr id="7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110" y="0"/>
            <a:ext cx="762000" cy="762000"/>
          </a:xfrm>
          <a:prstGeom prst="rect">
            <a:avLst/>
          </a:prstGeom>
          <a:noFill/>
        </p:spPr>
      </p:pic>
      <p:pic>
        <p:nvPicPr>
          <p:cNvPr id="7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0"/>
            <a:ext cx="762000" cy="762000"/>
          </a:xfrm>
          <a:prstGeom prst="rect">
            <a:avLst/>
          </a:prstGeom>
          <a:noFill/>
        </p:spPr>
      </p:pic>
      <p:pic>
        <p:nvPicPr>
          <p:cNvPr id="7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0"/>
            <a:ext cx="762000" cy="762000"/>
          </a:xfrm>
          <a:prstGeom prst="rect">
            <a:avLst/>
          </a:prstGeom>
          <a:noFill/>
        </p:spPr>
      </p:pic>
      <p:pic>
        <p:nvPicPr>
          <p:cNvPr id="7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5290" y="0"/>
            <a:ext cx="762000" cy="762000"/>
          </a:xfrm>
          <a:prstGeom prst="rect">
            <a:avLst/>
          </a:prstGeom>
          <a:noFill/>
        </p:spPr>
      </p:pic>
      <p:pic>
        <p:nvPicPr>
          <p:cNvPr id="7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1090" y="0"/>
            <a:ext cx="762000" cy="762000"/>
          </a:xfrm>
          <a:prstGeom prst="rect">
            <a:avLst/>
          </a:prstGeom>
          <a:noFill/>
        </p:spPr>
      </p:pic>
      <p:pic>
        <p:nvPicPr>
          <p:cNvPr id="7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0"/>
            <a:ext cx="762000" cy="762000"/>
          </a:xfrm>
          <a:prstGeom prst="rect">
            <a:avLst/>
          </a:prstGeom>
          <a:noFill/>
        </p:spPr>
      </p:pic>
      <p:pic>
        <p:nvPicPr>
          <p:cNvPr id="7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0"/>
            <a:ext cx="762000" cy="762000"/>
          </a:xfrm>
          <a:prstGeom prst="rect">
            <a:avLst/>
          </a:prstGeom>
          <a:noFill/>
        </p:spPr>
      </p:pic>
      <p:pic>
        <p:nvPicPr>
          <p:cNvPr id="7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4690" y="0"/>
            <a:ext cx="762000" cy="762000"/>
          </a:xfrm>
          <a:prstGeom prst="rect">
            <a:avLst/>
          </a:prstGeom>
          <a:noFill/>
        </p:spPr>
      </p:pic>
      <p:pic>
        <p:nvPicPr>
          <p:cNvPr id="7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0490" y="0"/>
            <a:ext cx="762000" cy="762000"/>
          </a:xfrm>
          <a:prstGeom prst="rect">
            <a:avLst/>
          </a:prstGeom>
          <a:noFill/>
        </p:spPr>
      </p:pic>
      <p:sp>
        <p:nvSpPr>
          <p:cNvPr id="6" name="Flowchart: Manual Operation 5"/>
          <p:cNvSpPr/>
          <p:nvPr/>
        </p:nvSpPr>
        <p:spPr>
          <a:xfrm>
            <a:off x="512620" y="865910"/>
            <a:ext cx="8077200" cy="1371600"/>
          </a:xfrm>
          <a:prstGeom prst="flowChartManualOperat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2161310" y="2265220"/>
            <a:ext cx="4800600" cy="1219200"/>
          </a:xfrm>
          <a:prstGeom prst="flowChartManualOperation">
            <a:avLst/>
          </a:prstGeom>
          <a:solidFill>
            <a:srgbClr val="C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3172690" y="3519055"/>
            <a:ext cx="2819400" cy="1288475"/>
          </a:xfrm>
          <a:prstGeom prst="flowChartManualOperation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3733800" y="4828310"/>
            <a:ext cx="1676400" cy="942110"/>
          </a:xfrm>
          <a:prstGeom prst="flowChartManualOperation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3733800" y="5791197"/>
            <a:ext cx="1676400" cy="1066799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90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جــــــــــــــــــــــــــــــــــــــــــــــــــــــــــــــــــــــــذب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38991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فـــــــــعـــــــــــــال‌ســـــــــــازی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36062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نــــــگــــهــــــداری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825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درآمــــــد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22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00200"/>
            <a:ext cx="762000" cy="762000"/>
          </a:xfrm>
          <a:prstGeom prst="rect">
            <a:avLst/>
          </a:prstGeom>
          <a:noFill/>
        </p:spPr>
      </p:pic>
      <p:pic>
        <p:nvPicPr>
          <p:cNvPr id="4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00200"/>
            <a:ext cx="762000" cy="762000"/>
          </a:xfrm>
          <a:prstGeom prst="rect">
            <a:avLst/>
          </a:prstGeom>
          <a:noFill/>
        </p:spPr>
      </p:pic>
      <p:pic>
        <p:nvPicPr>
          <p:cNvPr id="4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2910" y="1600200"/>
            <a:ext cx="762000" cy="762000"/>
          </a:xfrm>
          <a:prstGeom prst="rect">
            <a:avLst/>
          </a:prstGeom>
          <a:noFill/>
        </p:spPr>
      </p:pic>
      <p:pic>
        <p:nvPicPr>
          <p:cNvPr id="4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1600200"/>
            <a:ext cx="762000" cy="762000"/>
          </a:xfrm>
          <a:prstGeom prst="rect">
            <a:avLst/>
          </a:prstGeom>
          <a:noFill/>
        </p:spPr>
      </p:pic>
      <p:pic>
        <p:nvPicPr>
          <p:cNvPr id="4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762000" cy="762000"/>
          </a:xfrm>
          <a:prstGeom prst="rect">
            <a:avLst/>
          </a:prstGeom>
          <a:noFill/>
        </p:spPr>
      </p:pic>
      <p:pic>
        <p:nvPicPr>
          <p:cNvPr id="5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600200"/>
            <a:ext cx="762000" cy="762000"/>
          </a:xfrm>
          <a:prstGeom prst="rect">
            <a:avLst/>
          </a:prstGeom>
          <a:noFill/>
        </p:spPr>
      </p:pic>
      <p:pic>
        <p:nvPicPr>
          <p:cNvPr id="5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310" y="1600200"/>
            <a:ext cx="762000" cy="762000"/>
          </a:xfrm>
          <a:prstGeom prst="rect">
            <a:avLst/>
          </a:prstGeom>
          <a:noFill/>
        </p:spPr>
      </p:pic>
      <p:pic>
        <p:nvPicPr>
          <p:cNvPr id="5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690" y="2895600"/>
            <a:ext cx="762000" cy="762000"/>
          </a:xfrm>
          <a:prstGeom prst="rect">
            <a:avLst/>
          </a:prstGeom>
          <a:noFill/>
        </p:spPr>
      </p:pic>
      <p:pic>
        <p:nvPicPr>
          <p:cNvPr id="5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95600"/>
            <a:ext cx="762000" cy="762000"/>
          </a:xfrm>
          <a:prstGeom prst="rect">
            <a:avLst/>
          </a:prstGeom>
          <a:noFill/>
        </p:spPr>
      </p:pic>
      <p:pic>
        <p:nvPicPr>
          <p:cNvPr id="5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895600"/>
            <a:ext cx="762000" cy="762000"/>
          </a:xfrm>
          <a:prstGeom prst="rect">
            <a:avLst/>
          </a:prstGeom>
          <a:noFill/>
        </p:spPr>
      </p:pic>
      <p:pic>
        <p:nvPicPr>
          <p:cNvPr id="5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6290" y="2895600"/>
            <a:ext cx="762000" cy="762000"/>
          </a:xfrm>
          <a:prstGeom prst="rect">
            <a:avLst/>
          </a:prstGeom>
          <a:noFill/>
        </p:spPr>
      </p:pic>
      <p:pic>
        <p:nvPicPr>
          <p:cNvPr id="6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4191000"/>
            <a:ext cx="762000" cy="762000"/>
          </a:xfrm>
          <a:prstGeom prst="rect">
            <a:avLst/>
          </a:prstGeom>
          <a:noFill/>
        </p:spPr>
      </p:pic>
      <p:pic>
        <p:nvPicPr>
          <p:cNvPr id="6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191000"/>
            <a:ext cx="762000" cy="762000"/>
          </a:xfrm>
          <a:prstGeom prst="rect">
            <a:avLst/>
          </a:prstGeom>
          <a:noFill/>
        </p:spPr>
      </p:pic>
      <p:pic>
        <p:nvPicPr>
          <p:cNvPr id="6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181600"/>
            <a:ext cx="762000" cy="762000"/>
          </a:xfrm>
          <a:prstGeom prst="rect">
            <a:avLst/>
          </a:prstGeom>
          <a:noFill/>
        </p:spPr>
      </p:pic>
      <p:pic>
        <p:nvPicPr>
          <p:cNvPr id="6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6248400"/>
            <a:ext cx="762000" cy="762000"/>
          </a:xfrm>
          <a:prstGeom prst="rect">
            <a:avLst/>
          </a:prstGeom>
          <a:noFill/>
        </p:spPr>
      </p:pic>
      <p:pic>
        <p:nvPicPr>
          <p:cNvPr id="6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6248400"/>
            <a:ext cx="762000" cy="762000"/>
          </a:xfrm>
          <a:prstGeom prst="rect">
            <a:avLst/>
          </a:prstGeom>
          <a:noFill/>
        </p:spPr>
      </p:pic>
      <p:sp>
        <p:nvSpPr>
          <p:cNvPr id="14" name="Flowchart: Manual Operation 13"/>
          <p:cNvSpPr/>
          <p:nvPr/>
        </p:nvSpPr>
        <p:spPr>
          <a:xfrm>
            <a:off x="-2168246" y="-387925"/>
            <a:ext cx="13369646" cy="1219200"/>
          </a:xfrm>
          <a:prstGeom prst="flowChartManualOperation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0" y="3429000"/>
            <a:ext cx="3505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تکنیک تبدیل</a:t>
            </a:r>
            <a:endParaRPr lang="en-US" sz="4000" dirty="0">
              <a:cs typeface="B Yekan" pitchFamily="2" charset="-78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0" y="4419600"/>
            <a:ext cx="3505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چگونه کاربران بیشتری را به مرحله بعد وارد کنیم؟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50178" name="AutoShape 2" descr="https://image.freepik.com/free-icon/double-up-arrow-angles_318-53141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0179" name="Picture 3" descr="E:\growth\double-up-arrow-angles_318-5314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V="1">
            <a:off x="6400800" y="3124200"/>
            <a:ext cx="2469072" cy="2438400"/>
          </a:xfrm>
          <a:prstGeom prst="rect">
            <a:avLst/>
          </a:prstGeom>
          <a:noFill/>
        </p:spPr>
      </p:pic>
      <p:sp>
        <p:nvSpPr>
          <p:cNvPr id="107" name="Rectangle 106"/>
          <p:cNvSpPr/>
          <p:nvPr/>
        </p:nvSpPr>
        <p:spPr>
          <a:xfrm>
            <a:off x="0" y="76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0"/>
            <a:ext cx="762000" cy="762000"/>
          </a:xfrm>
          <a:prstGeom prst="rect">
            <a:avLst/>
          </a:prstGeom>
          <a:noFill/>
        </p:spPr>
      </p:pic>
      <p:pic>
        <p:nvPicPr>
          <p:cNvPr id="6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62000" cy="762000"/>
          </a:xfrm>
          <a:prstGeom prst="rect">
            <a:avLst/>
          </a:prstGeom>
          <a:noFill/>
        </p:spPr>
      </p:pic>
      <p:pic>
        <p:nvPicPr>
          <p:cNvPr id="6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0"/>
            <a:ext cx="762000" cy="762000"/>
          </a:xfrm>
          <a:prstGeom prst="rect">
            <a:avLst/>
          </a:prstGeom>
          <a:noFill/>
        </p:spPr>
      </p:pic>
      <p:pic>
        <p:nvPicPr>
          <p:cNvPr id="6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9310" y="0"/>
            <a:ext cx="762000" cy="762000"/>
          </a:xfrm>
          <a:prstGeom prst="rect">
            <a:avLst/>
          </a:prstGeom>
          <a:noFill/>
        </p:spPr>
      </p:pic>
      <p:pic>
        <p:nvPicPr>
          <p:cNvPr id="7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110" y="0"/>
            <a:ext cx="762000" cy="762000"/>
          </a:xfrm>
          <a:prstGeom prst="rect">
            <a:avLst/>
          </a:prstGeom>
          <a:noFill/>
        </p:spPr>
      </p:pic>
      <p:pic>
        <p:nvPicPr>
          <p:cNvPr id="7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0"/>
            <a:ext cx="762000" cy="762000"/>
          </a:xfrm>
          <a:prstGeom prst="rect">
            <a:avLst/>
          </a:prstGeom>
          <a:noFill/>
        </p:spPr>
      </p:pic>
      <p:pic>
        <p:nvPicPr>
          <p:cNvPr id="7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0"/>
            <a:ext cx="762000" cy="762000"/>
          </a:xfrm>
          <a:prstGeom prst="rect">
            <a:avLst/>
          </a:prstGeom>
          <a:noFill/>
        </p:spPr>
      </p:pic>
      <p:pic>
        <p:nvPicPr>
          <p:cNvPr id="7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5290" y="0"/>
            <a:ext cx="762000" cy="762000"/>
          </a:xfrm>
          <a:prstGeom prst="rect">
            <a:avLst/>
          </a:prstGeom>
          <a:noFill/>
        </p:spPr>
      </p:pic>
      <p:pic>
        <p:nvPicPr>
          <p:cNvPr id="7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1090" y="0"/>
            <a:ext cx="762000" cy="762000"/>
          </a:xfrm>
          <a:prstGeom prst="rect">
            <a:avLst/>
          </a:prstGeom>
          <a:noFill/>
        </p:spPr>
      </p:pic>
      <p:pic>
        <p:nvPicPr>
          <p:cNvPr id="7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0"/>
            <a:ext cx="762000" cy="762000"/>
          </a:xfrm>
          <a:prstGeom prst="rect">
            <a:avLst/>
          </a:prstGeom>
          <a:noFill/>
        </p:spPr>
      </p:pic>
      <p:pic>
        <p:nvPicPr>
          <p:cNvPr id="7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0"/>
            <a:ext cx="762000" cy="762000"/>
          </a:xfrm>
          <a:prstGeom prst="rect">
            <a:avLst/>
          </a:prstGeom>
          <a:noFill/>
        </p:spPr>
      </p:pic>
      <p:pic>
        <p:nvPicPr>
          <p:cNvPr id="7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4690" y="0"/>
            <a:ext cx="762000" cy="762000"/>
          </a:xfrm>
          <a:prstGeom prst="rect">
            <a:avLst/>
          </a:prstGeom>
          <a:noFill/>
        </p:spPr>
      </p:pic>
      <p:pic>
        <p:nvPicPr>
          <p:cNvPr id="7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0490" y="0"/>
            <a:ext cx="762000" cy="762000"/>
          </a:xfrm>
          <a:prstGeom prst="rect">
            <a:avLst/>
          </a:prstGeom>
          <a:noFill/>
        </p:spPr>
      </p:pic>
      <p:sp>
        <p:nvSpPr>
          <p:cNvPr id="6" name="Flowchart: Manual Operation 5"/>
          <p:cNvSpPr/>
          <p:nvPr/>
        </p:nvSpPr>
        <p:spPr>
          <a:xfrm>
            <a:off x="512620" y="865910"/>
            <a:ext cx="8077200" cy="1371600"/>
          </a:xfrm>
          <a:prstGeom prst="flowChartManualOperat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2161310" y="2265220"/>
            <a:ext cx="4800600" cy="1219200"/>
          </a:xfrm>
          <a:prstGeom prst="flowChartManualOperation">
            <a:avLst/>
          </a:prstGeom>
          <a:solidFill>
            <a:srgbClr val="C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3172690" y="3519055"/>
            <a:ext cx="2819400" cy="1288475"/>
          </a:xfrm>
          <a:prstGeom prst="flowChartManualOperation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3733800" y="4828310"/>
            <a:ext cx="1676400" cy="942110"/>
          </a:xfrm>
          <a:prstGeom prst="flowChartManualOperation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3733800" y="5791197"/>
            <a:ext cx="1676400" cy="1066799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90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جــــــــــــــــــــــــــــــــــــــــــــــــــــــــــــــــــــــــذب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38991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فـــــــــعـــــــــــــال‌ســـــــــــازی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36062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نــــــگــــهــــــداری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825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درآمــــــد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22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00200"/>
            <a:ext cx="762000" cy="762000"/>
          </a:xfrm>
          <a:prstGeom prst="rect">
            <a:avLst/>
          </a:prstGeom>
          <a:noFill/>
        </p:spPr>
      </p:pic>
      <p:pic>
        <p:nvPicPr>
          <p:cNvPr id="4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00200"/>
            <a:ext cx="762000" cy="762000"/>
          </a:xfrm>
          <a:prstGeom prst="rect">
            <a:avLst/>
          </a:prstGeom>
          <a:noFill/>
        </p:spPr>
      </p:pic>
      <p:pic>
        <p:nvPicPr>
          <p:cNvPr id="4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2910" y="1600200"/>
            <a:ext cx="762000" cy="762000"/>
          </a:xfrm>
          <a:prstGeom prst="rect">
            <a:avLst/>
          </a:prstGeom>
          <a:noFill/>
        </p:spPr>
      </p:pic>
      <p:pic>
        <p:nvPicPr>
          <p:cNvPr id="4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1600200"/>
            <a:ext cx="762000" cy="762000"/>
          </a:xfrm>
          <a:prstGeom prst="rect">
            <a:avLst/>
          </a:prstGeom>
          <a:noFill/>
        </p:spPr>
      </p:pic>
      <p:pic>
        <p:nvPicPr>
          <p:cNvPr id="4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762000" cy="762000"/>
          </a:xfrm>
          <a:prstGeom prst="rect">
            <a:avLst/>
          </a:prstGeom>
          <a:noFill/>
        </p:spPr>
      </p:pic>
      <p:pic>
        <p:nvPicPr>
          <p:cNvPr id="5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600200"/>
            <a:ext cx="762000" cy="762000"/>
          </a:xfrm>
          <a:prstGeom prst="rect">
            <a:avLst/>
          </a:prstGeom>
          <a:noFill/>
        </p:spPr>
      </p:pic>
      <p:pic>
        <p:nvPicPr>
          <p:cNvPr id="5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310" y="1600200"/>
            <a:ext cx="762000" cy="762000"/>
          </a:xfrm>
          <a:prstGeom prst="rect">
            <a:avLst/>
          </a:prstGeom>
          <a:noFill/>
        </p:spPr>
      </p:pic>
      <p:pic>
        <p:nvPicPr>
          <p:cNvPr id="5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690" y="2895600"/>
            <a:ext cx="762000" cy="762000"/>
          </a:xfrm>
          <a:prstGeom prst="rect">
            <a:avLst/>
          </a:prstGeom>
          <a:noFill/>
        </p:spPr>
      </p:pic>
      <p:pic>
        <p:nvPicPr>
          <p:cNvPr id="5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95600"/>
            <a:ext cx="762000" cy="762000"/>
          </a:xfrm>
          <a:prstGeom prst="rect">
            <a:avLst/>
          </a:prstGeom>
          <a:noFill/>
        </p:spPr>
      </p:pic>
      <p:pic>
        <p:nvPicPr>
          <p:cNvPr id="5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895600"/>
            <a:ext cx="762000" cy="762000"/>
          </a:xfrm>
          <a:prstGeom prst="rect">
            <a:avLst/>
          </a:prstGeom>
          <a:noFill/>
        </p:spPr>
      </p:pic>
      <p:pic>
        <p:nvPicPr>
          <p:cNvPr id="5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6290" y="2895600"/>
            <a:ext cx="762000" cy="762000"/>
          </a:xfrm>
          <a:prstGeom prst="rect">
            <a:avLst/>
          </a:prstGeom>
          <a:noFill/>
        </p:spPr>
      </p:pic>
      <p:pic>
        <p:nvPicPr>
          <p:cNvPr id="6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4191000"/>
            <a:ext cx="762000" cy="762000"/>
          </a:xfrm>
          <a:prstGeom prst="rect">
            <a:avLst/>
          </a:prstGeom>
          <a:noFill/>
        </p:spPr>
      </p:pic>
      <p:pic>
        <p:nvPicPr>
          <p:cNvPr id="6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191000"/>
            <a:ext cx="762000" cy="762000"/>
          </a:xfrm>
          <a:prstGeom prst="rect">
            <a:avLst/>
          </a:prstGeom>
          <a:noFill/>
        </p:spPr>
      </p:pic>
      <p:pic>
        <p:nvPicPr>
          <p:cNvPr id="6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181600"/>
            <a:ext cx="762000" cy="762000"/>
          </a:xfrm>
          <a:prstGeom prst="rect">
            <a:avLst/>
          </a:prstGeom>
          <a:noFill/>
        </p:spPr>
      </p:pic>
      <p:pic>
        <p:nvPicPr>
          <p:cNvPr id="6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6248400"/>
            <a:ext cx="762000" cy="762000"/>
          </a:xfrm>
          <a:prstGeom prst="rect">
            <a:avLst/>
          </a:prstGeom>
          <a:noFill/>
        </p:spPr>
      </p:pic>
      <p:pic>
        <p:nvPicPr>
          <p:cNvPr id="6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6248400"/>
            <a:ext cx="762000" cy="762000"/>
          </a:xfrm>
          <a:prstGeom prst="rect">
            <a:avLst/>
          </a:prstGeom>
          <a:noFill/>
        </p:spPr>
      </p:pic>
      <p:sp>
        <p:nvSpPr>
          <p:cNvPr id="14" name="Flowchart: Manual Operation 13"/>
          <p:cNvSpPr/>
          <p:nvPr/>
        </p:nvSpPr>
        <p:spPr>
          <a:xfrm>
            <a:off x="-2168246" y="-387925"/>
            <a:ext cx="13369646" cy="1219200"/>
          </a:xfrm>
          <a:prstGeom prst="flowChartManualOperation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76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9" name="Bent Arrow 48"/>
          <p:cNvSpPr/>
          <p:nvPr/>
        </p:nvSpPr>
        <p:spPr>
          <a:xfrm rot="16200000" flipV="1">
            <a:off x="4343400" y="1981200"/>
            <a:ext cx="5638800" cy="3505200"/>
          </a:xfrm>
          <a:prstGeom prst="bentArrow">
            <a:avLst>
              <a:gd name="adj1" fmla="val 9783"/>
              <a:gd name="adj2" fmla="val 11957"/>
              <a:gd name="adj3" fmla="val 21739"/>
              <a:gd name="adj4" fmla="val 43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Bent Arrow 49"/>
          <p:cNvSpPr/>
          <p:nvPr/>
        </p:nvSpPr>
        <p:spPr>
          <a:xfrm rot="16200000">
            <a:off x="-990599" y="1904999"/>
            <a:ext cx="5638800" cy="3657601"/>
          </a:xfrm>
          <a:prstGeom prst="bentArrow">
            <a:avLst>
              <a:gd name="adj1" fmla="val 9783"/>
              <a:gd name="adj2" fmla="val 11957"/>
              <a:gd name="adj3" fmla="val 21739"/>
              <a:gd name="adj4" fmla="val 437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22182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7978766" y="76260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GET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59810" y="2264754"/>
            <a:ext cx="1084189" cy="2523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>
            <a:off x="7812055" y="323013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KEEP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1842" y="4831145"/>
            <a:ext cx="1084189" cy="202685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>
            <a:off x="7723354" y="5510134"/>
            <a:ext cx="1771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GROW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85901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22182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7978766" y="76260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GET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59810" y="2264754"/>
            <a:ext cx="1084189" cy="2523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>
            <a:off x="7812055" y="323013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KEEP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1842" y="4831145"/>
            <a:ext cx="1084189" cy="202685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>
            <a:off x="7723354" y="5510134"/>
            <a:ext cx="1771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GROW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648200" y="152400"/>
            <a:ext cx="34257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cs typeface="A  Mitra_5 (MRT)" pitchFamily="2" charset="-78"/>
              </a:rPr>
              <a:t>چگونه شما را پیدا می‌کنند؟</a:t>
            </a:r>
            <a:endParaRPr lang="en-US" sz="2400" dirty="0">
              <a:cs typeface="A  Mitra_5 (MRT)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33800" y="1295400"/>
            <a:ext cx="4288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>
                <a:solidFill>
                  <a:sysClr val="windowText" lastClr="000000"/>
                </a:solidFill>
                <a:cs typeface="A  Mitra_5 (MRT)" pitchFamily="2" charset="-78"/>
              </a:rPr>
              <a:t>اولین مرحله از تمایل کاربران چیست؟</a:t>
            </a:r>
            <a:endParaRPr lang="en-US" sz="2400" dirty="0">
              <a:solidFill>
                <a:sysClr val="windowText" lastClr="000000"/>
              </a:solidFill>
              <a:cs typeface="A  Mitra_5 (MRT)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6000" y="2651246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A  Mitra_5 (MRT)" pitchFamily="2" charset="-78"/>
              </a:rPr>
              <a:t>آیا برای استفاده از سرویس شما اقدام می‌کنند؟</a:t>
            </a:r>
            <a:endParaRPr lang="en-US" sz="2400" dirty="0">
              <a:solidFill>
                <a:sysClr val="windowText" lastClr="000000"/>
              </a:solidFill>
              <a:cs typeface="A  Mitra_5 (MRT)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893711" y="3881735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ysClr val="windowText" lastClr="000000"/>
                </a:solidFill>
                <a:cs typeface="A  Mitra_5 (MRT)" pitchFamily="2" charset="-78"/>
              </a:rPr>
              <a:t>آیا مشتریان دوباره به شما سر می‌زنند؟</a:t>
            </a:r>
            <a:endParaRPr lang="en-US" sz="2400" dirty="0">
              <a:solidFill>
                <a:sysClr val="windowText" lastClr="000000"/>
              </a:solidFill>
              <a:cs typeface="A  Mitra_5 (MRT)" pitchFamily="2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05000" y="5054025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ysClr val="windowText" lastClr="000000"/>
                </a:solidFill>
                <a:cs typeface="A  Mitra_5 (MRT)" pitchFamily="2" charset="-78"/>
              </a:rPr>
              <a:t>آیا به طور پایدار درآمدزایی دارند؟</a:t>
            </a:r>
            <a:endParaRPr lang="en-US" sz="2400" dirty="0">
              <a:solidFill>
                <a:sysClr val="windowText" lastClr="000000"/>
              </a:solidFill>
              <a:cs typeface="A  Mitra_5 (MRT)" pitchFamily="2" charset="-7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05000" y="6096000"/>
            <a:ext cx="6172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ysClr val="windowText" lastClr="000000"/>
                </a:solidFill>
                <a:cs typeface="A  Mitra_5 (MRT)" pitchFamily="2" charset="-78"/>
              </a:rPr>
              <a:t>آیا شما را به دیگران توصیه می‌کنند؟</a:t>
            </a:r>
            <a:endParaRPr lang="en-US" sz="2400" dirty="0">
              <a:solidFill>
                <a:sysClr val="windowText" lastClr="000000"/>
              </a:solidFill>
              <a:cs typeface="A  Mitra_5 (MRT)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03245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22182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7978766" y="76260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GET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59810" y="2264754"/>
            <a:ext cx="1084189" cy="2523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>
            <a:off x="7812055" y="323013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KEEP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1842" y="4831145"/>
            <a:ext cx="1084189" cy="202685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>
            <a:off x="7723354" y="5510134"/>
            <a:ext cx="1771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GROW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0246" y="304800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آگاهی نسبت به برند و خدمات</a:t>
            </a:r>
            <a:endParaRPr lang="fa-IR" dirty="0">
              <a:cs typeface="B Yekan" pitchFamily="2" charset="-7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743410" y="1394725"/>
            <a:ext cx="3283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ثبت نام مجانی در سایت یا در خبرنامه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210879" y="2709996"/>
            <a:ext cx="283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استفاده آزمایشی از خدمات شما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5117995" y="3974068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بازگشت مجدد و سفارش محصول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746978" y="5117068"/>
            <a:ext cx="32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تکرار خرید و استفاده از خدمات دیگر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4956001" y="6124902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دعوت از دوستا ن و معرفی خدمات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43735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5715000" y="76200"/>
            <a:ext cx="17588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بازدیدکننده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266927" y="1076980"/>
            <a:ext cx="829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کاربر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419600" y="2362200"/>
            <a:ext cx="13019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آزمایشی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114800" y="3667780"/>
            <a:ext cx="11224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مشتری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733800" y="4886980"/>
            <a:ext cx="1122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مشتری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429000" y="5791200"/>
            <a:ext cx="11224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مشتری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22182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7978766" y="76260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GET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59810" y="2264754"/>
            <a:ext cx="1084189" cy="2523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>
            <a:off x="7812055" y="323013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KEEP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1842" y="4831145"/>
            <a:ext cx="1084189" cy="202685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>
            <a:off x="7723354" y="5510134"/>
            <a:ext cx="1771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GROW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5237846" y="533400"/>
            <a:ext cx="26869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آگاهی نسبت به برند و خدمات</a:t>
            </a:r>
            <a:endParaRPr lang="fa-IR" dirty="0">
              <a:cs typeface="B Yekan" pitchFamily="2" charset="-78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031930" y="1682291"/>
            <a:ext cx="3283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ثبت نام مجانی در سایت یا در خبرنامه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591669" y="2997562"/>
            <a:ext cx="283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استفاده آزمایشی از خدمات شما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084381" y="4261634"/>
            <a:ext cx="29354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بازگشت مجدد و سفارش محصول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590800" y="5404634"/>
            <a:ext cx="3289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تکرار خرید و استفاده از خدمات دیگر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362200" y="6412468"/>
            <a:ext cx="30893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دعوت از دوستا ن و معرفی خدمات</a:t>
            </a:r>
            <a:endParaRPr lang="en-US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9876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62800" y="152400"/>
            <a:ext cx="859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ناآگاه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302432" y="1295400"/>
            <a:ext cx="6751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آگاه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632318" y="2586792"/>
            <a:ext cx="1345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علاقه‌مند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980055" y="3901686"/>
            <a:ext cx="9509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درگیر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990788" y="5037759"/>
            <a:ext cx="10102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وفادار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030078" y="6062990"/>
            <a:ext cx="9941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مدافع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221822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7978766" y="762600"/>
            <a:ext cx="12362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GET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059810" y="2264754"/>
            <a:ext cx="1084189" cy="252390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 rot="5400000">
            <a:off x="7812055" y="3230135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KEEP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071842" y="4831145"/>
            <a:ext cx="1084189" cy="202685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 rot="5400000">
            <a:off x="7723354" y="5510134"/>
            <a:ext cx="17711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Arial Black" pitchFamily="34" charset="0"/>
                <a:cs typeface="Arial" pitchFamily="34" charset="0"/>
              </a:rPr>
              <a:t>GROW</a:t>
            </a:r>
            <a:endParaRPr lang="en-US" sz="3600" b="1" dirty="0">
              <a:latin typeface="Arial Black" pitchFamily="34" charset="0"/>
              <a:cs typeface="Arial" pitchFamily="34" charset="0"/>
            </a:endParaRPr>
          </a:p>
        </p:txBody>
      </p:sp>
      <p:pic>
        <p:nvPicPr>
          <p:cNvPr id="4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3824" y="5358251"/>
            <a:ext cx="2095830" cy="2095830"/>
          </a:xfrm>
          <a:prstGeom prst="rect">
            <a:avLst/>
          </a:prstGeom>
          <a:noFill/>
        </p:spPr>
      </p:pic>
      <p:pic>
        <p:nvPicPr>
          <p:cNvPr id="4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31386" y="1412993"/>
            <a:ext cx="681811" cy="681811"/>
          </a:xfrm>
          <a:prstGeom prst="rect">
            <a:avLst/>
          </a:prstGeom>
          <a:noFill/>
        </p:spPr>
      </p:pic>
      <p:pic>
        <p:nvPicPr>
          <p:cNvPr id="4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2560" y="304800"/>
            <a:ext cx="374662" cy="374662"/>
          </a:xfrm>
          <a:prstGeom prst="rect">
            <a:avLst/>
          </a:prstGeom>
          <a:noFill/>
        </p:spPr>
      </p:pic>
      <p:pic>
        <p:nvPicPr>
          <p:cNvPr id="4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59476" y="2130245"/>
            <a:ext cx="1004840" cy="1004840"/>
          </a:xfrm>
          <a:prstGeom prst="rect">
            <a:avLst/>
          </a:prstGeom>
          <a:noFill/>
        </p:spPr>
      </p:pic>
      <p:pic>
        <p:nvPicPr>
          <p:cNvPr id="5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77625" y="4473049"/>
            <a:ext cx="1548560" cy="1548560"/>
          </a:xfrm>
          <a:prstGeom prst="rect">
            <a:avLst/>
          </a:prstGeom>
          <a:noFill/>
        </p:spPr>
      </p:pic>
      <p:pic>
        <p:nvPicPr>
          <p:cNvPr id="5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311728"/>
            <a:ext cx="374662" cy="374662"/>
          </a:xfrm>
          <a:prstGeom prst="rect">
            <a:avLst/>
          </a:prstGeom>
          <a:noFill/>
        </p:spPr>
      </p:pic>
      <p:pic>
        <p:nvPicPr>
          <p:cNvPr id="5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8598" y="322960"/>
            <a:ext cx="374662" cy="374662"/>
          </a:xfrm>
          <a:prstGeom prst="rect">
            <a:avLst/>
          </a:prstGeom>
          <a:noFill/>
        </p:spPr>
      </p:pic>
      <p:pic>
        <p:nvPicPr>
          <p:cNvPr id="5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2157" y="528659"/>
            <a:ext cx="374662" cy="374662"/>
          </a:xfrm>
          <a:prstGeom prst="rect">
            <a:avLst/>
          </a:prstGeom>
          <a:noFill/>
        </p:spPr>
      </p:pic>
      <p:pic>
        <p:nvPicPr>
          <p:cNvPr id="5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03863" y="526375"/>
            <a:ext cx="374662" cy="374662"/>
          </a:xfrm>
          <a:prstGeom prst="rect">
            <a:avLst/>
          </a:prstGeom>
          <a:noFill/>
        </p:spPr>
      </p:pic>
      <p:pic>
        <p:nvPicPr>
          <p:cNvPr id="5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63835" y="525523"/>
            <a:ext cx="374662" cy="374662"/>
          </a:xfrm>
          <a:prstGeom prst="rect">
            <a:avLst/>
          </a:prstGeom>
          <a:noFill/>
        </p:spPr>
      </p:pic>
      <p:pic>
        <p:nvPicPr>
          <p:cNvPr id="5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28105" y="990600"/>
            <a:ext cx="681811" cy="681811"/>
          </a:xfrm>
          <a:prstGeom prst="rect">
            <a:avLst/>
          </a:prstGeom>
          <a:noFill/>
        </p:spPr>
      </p:pic>
      <p:pic>
        <p:nvPicPr>
          <p:cNvPr id="5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49819" y="1383337"/>
            <a:ext cx="681811" cy="681811"/>
          </a:xfrm>
          <a:prstGeom prst="rect">
            <a:avLst/>
          </a:prstGeom>
          <a:noFill/>
        </p:spPr>
      </p:pic>
      <p:pic>
        <p:nvPicPr>
          <p:cNvPr id="5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3788" y="1011566"/>
            <a:ext cx="681811" cy="681811"/>
          </a:xfrm>
          <a:prstGeom prst="rect">
            <a:avLst/>
          </a:prstGeom>
          <a:noFill/>
        </p:spPr>
      </p:pic>
      <p:pic>
        <p:nvPicPr>
          <p:cNvPr id="6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38507" y="1413883"/>
            <a:ext cx="681811" cy="681811"/>
          </a:xfrm>
          <a:prstGeom prst="rect">
            <a:avLst/>
          </a:prstGeom>
          <a:noFill/>
        </p:spPr>
      </p:pic>
      <p:pic>
        <p:nvPicPr>
          <p:cNvPr id="6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19560" y="2681154"/>
            <a:ext cx="1004840" cy="1004840"/>
          </a:xfrm>
          <a:prstGeom prst="rect">
            <a:avLst/>
          </a:prstGeom>
          <a:noFill/>
        </p:spPr>
      </p:pic>
      <p:pic>
        <p:nvPicPr>
          <p:cNvPr id="6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5487" y="2685306"/>
            <a:ext cx="1004840" cy="1004840"/>
          </a:xfrm>
          <a:prstGeom prst="rect">
            <a:avLst/>
          </a:prstGeom>
          <a:noFill/>
        </p:spPr>
      </p:pic>
      <p:pic>
        <p:nvPicPr>
          <p:cNvPr id="6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9548" y="2118176"/>
            <a:ext cx="1004840" cy="1004840"/>
          </a:xfrm>
          <a:prstGeom prst="rect">
            <a:avLst/>
          </a:prstGeom>
          <a:noFill/>
        </p:spPr>
      </p:pic>
      <p:pic>
        <p:nvPicPr>
          <p:cNvPr id="6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6481" y="3492319"/>
            <a:ext cx="1330250" cy="1330250"/>
          </a:xfrm>
          <a:prstGeom prst="rect">
            <a:avLst/>
          </a:prstGeom>
          <a:noFill/>
        </p:spPr>
      </p:pic>
      <p:pic>
        <p:nvPicPr>
          <p:cNvPr id="6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3374" y="4459502"/>
            <a:ext cx="1548560" cy="1548560"/>
          </a:xfrm>
          <a:prstGeom prst="rect">
            <a:avLst/>
          </a:prstGeom>
          <a:noFill/>
        </p:spPr>
      </p:pic>
      <p:pic>
        <p:nvPicPr>
          <p:cNvPr id="6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46863" y="315879"/>
            <a:ext cx="374662" cy="374662"/>
          </a:xfrm>
          <a:prstGeom prst="rect">
            <a:avLst/>
          </a:prstGeom>
          <a:noFill/>
        </p:spPr>
      </p:pic>
      <p:pic>
        <p:nvPicPr>
          <p:cNvPr id="6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3503" y="322807"/>
            <a:ext cx="374662" cy="374662"/>
          </a:xfrm>
          <a:prstGeom prst="rect">
            <a:avLst/>
          </a:prstGeom>
          <a:noFill/>
        </p:spPr>
      </p:pic>
      <p:pic>
        <p:nvPicPr>
          <p:cNvPr id="7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2901" y="334039"/>
            <a:ext cx="374662" cy="374662"/>
          </a:xfrm>
          <a:prstGeom prst="rect">
            <a:avLst/>
          </a:prstGeom>
          <a:noFill/>
        </p:spPr>
      </p:pic>
      <p:pic>
        <p:nvPicPr>
          <p:cNvPr id="7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6460" y="539738"/>
            <a:ext cx="374662" cy="374662"/>
          </a:xfrm>
          <a:prstGeom prst="rect">
            <a:avLst/>
          </a:prstGeom>
          <a:noFill/>
        </p:spPr>
      </p:pic>
      <p:pic>
        <p:nvPicPr>
          <p:cNvPr id="7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28166" y="537454"/>
            <a:ext cx="374662" cy="374662"/>
          </a:xfrm>
          <a:prstGeom prst="rect">
            <a:avLst/>
          </a:prstGeom>
          <a:noFill/>
        </p:spPr>
      </p:pic>
      <p:pic>
        <p:nvPicPr>
          <p:cNvPr id="7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8138" y="536602"/>
            <a:ext cx="374662" cy="374662"/>
          </a:xfrm>
          <a:prstGeom prst="rect">
            <a:avLst/>
          </a:prstGeom>
          <a:noFill/>
        </p:spPr>
      </p:pic>
      <p:pic>
        <p:nvPicPr>
          <p:cNvPr id="7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54538" y="539738"/>
            <a:ext cx="374662" cy="374662"/>
          </a:xfrm>
          <a:prstGeom prst="rect">
            <a:avLst/>
          </a:prstGeom>
          <a:noFill/>
        </p:spPr>
      </p:pic>
      <p:pic>
        <p:nvPicPr>
          <p:cNvPr id="7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2762" y="53299"/>
            <a:ext cx="374662" cy="374662"/>
          </a:xfrm>
          <a:prstGeom prst="rect">
            <a:avLst/>
          </a:prstGeom>
          <a:noFill/>
        </p:spPr>
      </p:pic>
      <p:pic>
        <p:nvPicPr>
          <p:cNvPr id="7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71459"/>
            <a:ext cx="374662" cy="374662"/>
          </a:xfrm>
          <a:prstGeom prst="rect">
            <a:avLst/>
          </a:prstGeom>
          <a:noFill/>
        </p:spPr>
      </p:pic>
      <p:pic>
        <p:nvPicPr>
          <p:cNvPr id="8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93705" y="71306"/>
            <a:ext cx="374662" cy="374662"/>
          </a:xfrm>
          <a:prstGeom prst="rect">
            <a:avLst/>
          </a:prstGeom>
          <a:noFill/>
        </p:spPr>
      </p:pic>
      <p:pic>
        <p:nvPicPr>
          <p:cNvPr id="8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63103" y="82538"/>
            <a:ext cx="374662" cy="374662"/>
          </a:xfrm>
          <a:prstGeom prst="rect">
            <a:avLst/>
          </a:prstGeom>
          <a:noFill/>
        </p:spPr>
      </p:pic>
      <p:pic>
        <p:nvPicPr>
          <p:cNvPr id="8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9515" y="1400948"/>
            <a:ext cx="681811" cy="681811"/>
          </a:xfrm>
          <a:prstGeom prst="rect">
            <a:avLst/>
          </a:prstGeom>
          <a:noFill/>
        </p:spPr>
      </p:pic>
      <p:pic>
        <p:nvPicPr>
          <p:cNvPr id="8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60606" y="1004220"/>
            <a:ext cx="681811" cy="681811"/>
          </a:xfrm>
          <a:prstGeom prst="rect">
            <a:avLst/>
          </a:prstGeom>
          <a:noFill/>
        </p:spPr>
      </p:pic>
      <p:pic>
        <p:nvPicPr>
          <p:cNvPr id="8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8589" y="1383337"/>
            <a:ext cx="681811" cy="681811"/>
          </a:xfrm>
          <a:prstGeom prst="rect">
            <a:avLst/>
          </a:prstGeom>
          <a:noFill/>
        </p:spPr>
      </p:pic>
      <p:pic>
        <p:nvPicPr>
          <p:cNvPr id="8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06232" y="990600"/>
            <a:ext cx="681811" cy="681811"/>
          </a:xfrm>
          <a:prstGeom prst="rect">
            <a:avLst/>
          </a:prstGeom>
          <a:noFill/>
        </p:spPr>
      </p:pic>
      <p:pic>
        <p:nvPicPr>
          <p:cNvPr id="9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10487" y="2675330"/>
            <a:ext cx="1004840" cy="1004840"/>
          </a:xfrm>
          <a:prstGeom prst="rect">
            <a:avLst/>
          </a:prstGeom>
          <a:noFill/>
        </p:spPr>
      </p:pic>
      <p:pic>
        <p:nvPicPr>
          <p:cNvPr id="9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84548" y="2108200"/>
            <a:ext cx="1004840" cy="1004840"/>
          </a:xfrm>
          <a:prstGeom prst="rect">
            <a:avLst/>
          </a:prstGeom>
          <a:noFill/>
        </p:spPr>
      </p:pic>
      <p:pic>
        <p:nvPicPr>
          <p:cNvPr id="9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03340" y="3505628"/>
            <a:ext cx="1330250" cy="1330250"/>
          </a:xfrm>
          <a:prstGeom prst="rect">
            <a:avLst/>
          </a:prstGeom>
          <a:noFill/>
        </p:spPr>
      </p:pic>
      <p:pic>
        <p:nvPicPr>
          <p:cNvPr id="9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7338" y="3505628"/>
            <a:ext cx="1330250" cy="13302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5300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4495800" y="2362200"/>
            <a:ext cx="6248400" cy="1828800"/>
          </a:xfrm>
          <a:prstGeom prst="roundRect">
            <a:avLst>
              <a:gd name="adj" fmla="val 88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725691" y="2438400"/>
            <a:ext cx="416011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مثــــــــــــــــــــــــــــــــال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343400" y="3276600"/>
            <a:ext cx="457200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700" dirty="0" smtClean="0">
                <a:cs typeface="B Yekan" pitchFamily="2" charset="-78"/>
              </a:rPr>
              <a:t>فــــانــــل مـــــشتــــری</a:t>
            </a:r>
            <a:endParaRPr lang="en-US" sz="37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5278399" y="2875005"/>
            <a:ext cx="6857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600" b="1" dirty="0" smtClean="0">
                <a:latin typeface="A Rezvan" panose="01000500000000020002" pitchFamily="2" charset="-78"/>
                <a:cs typeface="A Rezvan" panose="01000500000000020002" pitchFamily="2" charset="-78"/>
              </a:rPr>
              <a:t>مثال</a:t>
            </a:r>
            <a:endParaRPr lang="en-US" sz="6600" b="1" dirty="0">
              <a:latin typeface="A Rezvan" panose="01000500000000020002" pitchFamily="2" charset="-78"/>
              <a:cs typeface="A Rezvan" panose="01000500000000020002" pitchFamily="2" charset="-7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16200000" flipH="1">
            <a:off x="3924300" y="3390900"/>
            <a:ext cx="68580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277100" y="986135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100%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313105" y="228600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100%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13477" y="160020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70%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27900" y="2281535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30%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91400" y="28911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91400" y="35769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391400" y="41865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391400" y="47961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91400" y="52533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391400" y="57867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91400" y="63201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410200" y="990600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بازدید از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105400" y="1676400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ترک نکردن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191000" y="2281535"/>
            <a:ext cx="31085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ثبت نام در خبرنامه/سایت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4953000" y="2971800"/>
            <a:ext cx="23711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تایید کردن ثبت نام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038600" y="3581400"/>
            <a:ext cx="3267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باز کردن ایمیل و انجام </a:t>
            </a:r>
            <a:r>
              <a:rPr lang="en-US" sz="2400" dirty="0" smtClean="0">
                <a:cs typeface="B Yekan" pitchFamily="2" charset="-78"/>
              </a:rPr>
              <a:t>CTA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1905000" y="4267200"/>
            <a:ext cx="5432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تکرار بازدید از سایت و مشاهده صفحات بیشتر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57600" y="4800600"/>
            <a:ext cx="3733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انجام اولین خرید با درآمد پایین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875146" y="5295900"/>
            <a:ext cx="5516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انجام خریدهای بیشتر از لحاظ حجم پولی یا تعداد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1112117" y="5791200"/>
            <a:ext cx="62792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دعوت از یک نفر یا بیشتر از دوستان که بازدید می‌کنند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362200" y="6324600"/>
            <a:ext cx="50465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دعوت از یک نفر یا بیشتر که فعال می‌شوند.</a:t>
            </a:r>
            <a:endParaRPr lang="en-US" sz="24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2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2647652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مشاور، مربی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527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5278399" y="2875005"/>
            <a:ext cx="6857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600" b="1" dirty="0" smtClean="0">
                <a:latin typeface="A Rezvan" panose="01000500000000020002" pitchFamily="2" charset="-78"/>
                <a:cs typeface="A Rezvan" panose="01000500000000020002" pitchFamily="2" charset="-78"/>
              </a:rPr>
              <a:t>مثال</a:t>
            </a:r>
            <a:endParaRPr lang="en-US" sz="6600" b="1" dirty="0">
              <a:latin typeface="A Rezvan" panose="01000500000000020002" pitchFamily="2" charset="-78"/>
              <a:cs typeface="A Rezvan" panose="01000500000000020002" pitchFamily="2" charset="-7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16200000" flipH="1">
            <a:off x="3924300" y="3390900"/>
            <a:ext cx="6858000" cy="76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277100" y="986135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100%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7313105" y="228600"/>
            <a:ext cx="8402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100%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313477" y="1600200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70%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327900" y="2281535"/>
            <a:ext cx="8018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30%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7391400" y="28911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391400" y="35769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3%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7391400" y="41865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391400" y="47961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391400" y="52533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7391400" y="57867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91400" y="6320135"/>
            <a:ext cx="630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362200" y="3729335"/>
            <a:ext cx="3727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ضعف اصلی در این مرحله است.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75497" y="4267200"/>
            <a:ext cx="6662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خبرنامه جذاب‌ / تخفیف / بازیکاری برای بهبود این مرحله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662797" y="4876800"/>
            <a:ext cx="48142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سعی در فروش محصولات دیگر به مشتری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بازبینی ساختار قیمت‌گذاری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33130" y="6015335"/>
            <a:ext cx="66367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ایجاد امکان به اشتراک‌گذاری مطالب در شبکه‌های اجتماعی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4000499" y="1143000"/>
            <a:ext cx="30861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نرخ بالا 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شناسایی درست نیاز کاربر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335470" y="2445603"/>
            <a:ext cx="45111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بهبود سیستم پیمایش سایت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ارائه راهنمای کاربری و مطالب با کیفیت</a:t>
            </a:r>
            <a:endParaRPr lang="en-US" sz="24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2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rot="5400000">
            <a:off x="5278399" y="2875005"/>
            <a:ext cx="6857998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600" b="1" dirty="0" smtClean="0">
                <a:latin typeface="A Rezvan" panose="01000500000000020002" pitchFamily="2" charset="-78"/>
                <a:cs typeface="A Rezvan" panose="01000500000000020002" pitchFamily="2" charset="-78"/>
              </a:rPr>
              <a:t>عکس‌پرینت.کام</a:t>
            </a:r>
            <a:endParaRPr lang="en-US" sz="6600" b="1" dirty="0">
              <a:latin typeface="A Rezvan" panose="01000500000000020002" pitchFamily="2" charset="-78"/>
              <a:cs typeface="A Rezvan" panose="01000500000000020002" pitchFamily="2" charset="-78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867400" y="1066800"/>
            <a:ext cx="2122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ثبت نام در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252617" y="1524000"/>
            <a:ext cx="2755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تایید ثبت نام در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4588285" y="2433935"/>
            <a:ext cx="3429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سفارش 10 چاپ مجانی هدیه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3944451" y="2895600"/>
            <a:ext cx="4097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باز کردن ایمیل و بازگشت به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242467" y="4191000"/>
            <a:ext cx="1813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ساخت محصول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375486" y="4800600"/>
            <a:ext cx="37337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انجام اولین خرید با درآمد پایین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2593032" y="5295900"/>
            <a:ext cx="5516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انجام خریدهای بیشتر از لحاظ حجم پولی یا تعداد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362200" y="5791200"/>
            <a:ext cx="5747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دعوت از یک نفر یا بیشتر از دوستان برای عضویت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328552" y="6324600"/>
            <a:ext cx="47981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اشتراک‌گذاری آلبوم یا محصول با دوستان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28086" y="215900"/>
            <a:ext cx="1909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بازدید از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5898855" y="3729335"/>
            <a:ext cx="21515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آپلود کردن عکس</a:t>
            </a:r>
            <a:endParaRPr lang="en-US" sz="24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2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ropbox\Dropbox (Personal)\@axprint\slideshare\growth\slides\downloa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099210"/>
            <a:ext cx="8067675" cy="4301590"/>
          </a:xfrm>
          <a:prstGeom prst="rect">
            <a:avLst/>
          </a:prstGeom>
          <a:noFill/>
        </p:spPr>
      </p:pic>
      <p:sp>
        <p:nvSpPr>
          <p:cNvPr id="5" name="Rectangle 4">
            <a:hlinkClick r:id="rId4"/>
          </p:cNvPr>
          <p:cNvSpPr/>
          <p:nvPr/>
        </p:nvSpPr>
        <p:spPr>
          <a:xfrm rot="16200000">
            <a:off x="3972067" y="-2294697"/>
            <a:ext cx="1388988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5"/>
          </p:cNvPr>
          <p:cNvSpPr/>
          <p:nvPr/>
        </p:nvSpPr>
        <p:spPr>
          <a:xfrm>
            <a:off x="1219200" y="1153180"/>
            <a:ext cx="6857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A Rezvan" panose="01000500000000020002" pitchFamily="2" charset="-78"/>
                <a:cs typeface="A Rezvan" panose="01000500000000020002" pitchFamily="2" charset="-78"/>
              </a:rPr>
              <a:t>Slideshare.net/</a:t>
            </a:r>
            <a:r>
              <a:rPr lang="en-US" sz="2800" b="1" dirty="0" err="1" smtClean="0">
                <a:latin typeface="A Rezvan" panose="01000500000000020002" pitchFamily="2" charset="-78"/>
                <a:cs typeface="A Rezvan" panose="01000500000000020002" pitchFamily="2" charset="-78"/>
              </a:rPr>
              <a:t>mahdinasseri</a:t>
            </a:r>
            <a:endParaRPr lang="en-US" sz="2800" b="1" dirty="0">
              <a:latin typeface="A Rezvan" panose="01000500000000020002" pitchFamily="2" charset="-78"/>
              <a:cs typeface="A Rezvan" panose="01000500000000020002" pitchFamily="2" charset="-78"/>
            </a:endParaRPr>
          </a:p>
        </p:txBody>
      </p:sp>
      <p:sp>
        <p:nvSpPr>
          <p:cNvPr id="7" name="Rectangle 6">
            <a:hlinkClick r:id="rId5"/>
          </p:cNvPr>
          <p:cNvSpPr/>
          <p:nvPr/>
        </p:nvSpPr>
        <p:spPr>
          <a:xfrm>
            <a:off x="0" y="3048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800" dirty="0" smtClean="0">
                <a:latin typeface="A Rezvan" pitchFamily="2" charset="-78"/>
                <a:cs typeface="A Rezvan" pitchFamily="2" charset="-78"/>
              </a:rPr>
              <a:t>مثال: حساب اسلایدشیر من</a:t>
            </a:r>
            <a:endParaRPr lang="en-US" sz="48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260068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نمودار رشد 		تا تاریخ خرداد 95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 rot="16200000">
            <a:off x="3972067" y="-2294697"/>
            <a:ext cx="1388988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3"/>
          </p:cNvPr>
          <p:cNvSpPr/>
          <p:nvPr/>
        </p:nvSpPr>
        <p:spPr>
          <a:xfrm>
            <a:off x="1219200" y="1153180"/>
            <a:ext cx="68579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 smtClean="0">
                <a:latin typeface="A Rezvan" panose="01000500000000020002" pitchFamily="2" charset="-78"/>
                <a:cs typeface="A Rezvan" panose="01000500000000020002" pitchFamily="2" charset="-78"/>
              </a:rPr>
              <a:t>Slideshare.net/</a:t>
            </a:r>
            <a:r>
              <a:rPr lang="en-US" sz="2800" b="1" dirty="0" err="1" smtClean="0">
                <a:latin typeface="A Rezvan" panose="01000500000000020002" pitchFamily="2" charset="-78"/>
                <a:cs typeface="A Rezvan" panose="01000500000000020002" pitchFamily="2" charset="-78"/>
              </a:rPr>
              <a:t>mahdinasseri</a:t>
            </a:r>
            <a:endParaRPr lang="en-US" sz="2800" b="1" dirty="0">
              <a:latin typeface="A Rezvan" panose="01000500000000020002" pitchFamily="2" charset="-78"/>
              <a:cs typeface="A Rezvan" panose="01000500000000020002" pitchFamily="2" charset="-78"/>
            </a:endParaRPr>
          </a:p>
        </p:txBody>
      </p:sp>
      <p:sp>
        <p:nvSpPr>
          <p:cNvPr id="7" name="Rectangle 6">
            <a:hlinkClick r:id="rId3"/>
          </p:cNvPr>
          <p:cNvSpPr/>
          <p:nvPr/>
        </p:nvSpPr>
        <p:spPr>
          <a:xfrm>
            <a:off x="0" y="304800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800" dirty="0" smtClean="0">
                <a:latin typeface="A Rezvan" pitchFamily="2" charset="-78"/>
                <a:cs typeface="A Rezvan" pitchFamily="2" charset="-78"/>
              </a:rPr>
              <a:t>مثال: حساب اسلایدشیر من</a:t>
            </a:r>
            <a:endParaRPr lang="en-US" sz="48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0960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شکل یک فانل واقعی 		تا تاریخ خرداد 95</a:t>
            </a:r>
            <a:endParaRPr lang="en-US" sz="2400" dirty="0">
              <a:cs typeface="B Yekan" pitchFamily="2" charset="-78"/>
            </a:endParaRPr>
          </a:p>
        </p:txBody>
      </p:sp>
      <p:graphicFrame>
        <p:nvGraphicFramePr>
          <p:cNvPr id="11" name="Chart 10"/>
          <p:cNvGraphicFramePr/>
          <p:nvPr/>
        </p:nvGraphicFramePr>
        <p:xfrm>
          <a:off x="228600" y="1981200"/>
          <a:ext cx="8724900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533400" y="5820102"/>
            <a:ext cx="8624455" cy="103789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519544" y="4833324"/>
            <a:ext cx="8624455" cy="94211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38200" y="3539834"/>
            <a:ext cx="8305800" cy="1260765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1447800" y="2272145"/>
            <a:ext cx="7696200" cy="12192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2200" y="874362"/>
            <a:ext cx="6781800" cy="1343866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962400" y="0"/>
            <a:ext cx="5181600" cy="838200"/>
          </a:xfrm>
          <a:prstGeom prst="rect">
            <a:avLst/>
          </a:prstGeom>
          <a:solidFill>
            <a:srgbClr val="A6A6A6">
              <a:alpha val="69804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0" y="0"/>
            <a:ext cx="9157855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682558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rot="5400000">
            <a:off x="3810000" y="3429000"/>
            <a:ext cx="6858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7162800" y="1352490"/>
            <a:ext cx="973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100%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7239000" y="2357735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5.7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239000" y="2819400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0.5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39000" y="3881735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0.3%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239000" y="6096000"/>
            <a:ext cx="8867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1.6%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425865" y="3881735"/>
            <a:ext cx="12891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فالو کردن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885696" y="4948535"/>
            <a:ext cx="5245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....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2971800" y="5943600"/>
            <a:ext cx="281198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اشتراک‌گذاری</a:t>
            </a:r>
          </a:p>
          <a:p>
            <a:pPr algn="r" rtl="1"/>
            <a:r>
              <a:rPr lang="en-US" sz="2400" dirty="0" smtClean="0">
                <a:cs typeface="B Yekan" pitchFamily="2" charset="-78"/>
              </a:rPr>
              <a:t>Embed</a:t>
            </a:r>
            <a:r>
              <a:rPr lang="fa-IR" sz="2400" dirty="0" smtClean="0">
                <a:cs typeface="B Yekan" pitchFamily="2" charset="-78"/>
              </a:rPr>
              <a:t> کردن در سایت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828803" y="1143000"/>
            <a:ext cx="196239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بازدید از حساب</a:t>
            </a:r>
          </a:p>
          <a:p>
            <a:pPr algn="r" rtl="1"/>
            <a:r>
              <a:rPr lang="fa-IR" sz="2400" dirty="0" smtClean="0">
                <a:cs typeface="B Yekan" pitchFamily="2" charset="-78"/>
              </a:rPr>
              <a:t>مشاهده اسلاید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4099711" y="2445603"/>
            <a:ext cx="16914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دانلود اسلاید</a:t>
            </a:r>
          </a:p>
          <a:p>
            <a:pPr algn="r" rtl="1"/>
            <a:r>
              <a:rPr lang="fa-IR" sz="2400" dirty="0" smtClean="0">
                <a:cs typeface="B Yekan" pitchFamily="2" charset="-78"/>
              </a:rPr>
              <a:t>لایک/کامنت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2" name="Rectangle 41">
            <a:hlinkClick r:id="rId3"/>
          </p:cNvPr>
          <p:cNvSpPr/>
          <p:nvPr/>
        </p:nvSpPr>
        <p:spPr>
          <a:xfrm rot="5400000">
            <a:off x="5863797" y="2365802"/>
            <a:ext cx="556260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800" dirty="0" smtClean="0">
                <a:latin typeface="A Rezvan" pitchFamily="2" charset="-78"/>
                <a:cs typeface="A Rezvan" pitchFamily="2" charset="-78"/>
              </a:rPr>
              <a:t>مثال: حساب اسلایدشیر من</a:t>
            </a:r>
            <a:endParaRPr lang="en-US" sz="4800" dirty="0">
              <a:latin typeface="A Rezvan" pitchFamily="2" charset="-78"/>
              <a:cs typeface="A Rezvan" pitchFamily="2" charset="-78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5400000">
            <a:off x="2514600" y="3429000"/>
            <a:ext cx="6858000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019800" y="1367135"/>
            <a:ext cx="12137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136000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215849" y="2362200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7868</a:t>
            </a:r>
          </a:p>
        </p:txBody>
      </p:sp>
      <p:sp>
        <p:nvSpPr>
          <p:cNvPr id="51" name="Rectangle 50"/>
          <p:cNvSpPr/>
          <p:nvPr/>
        </p:nvSpPr>
        <p:spPr>
          <a:xfrm>
            <a:off x="6324600" y="281940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692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248400" y="3886200"/>
            <a:ext cx="699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415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6172200" y="6107668"/>
            <a:ext cx="8707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2263</a:t>
            </a:r>
          </a:p>
        </p:txBody>
      </p:sp>
      <p:sp>
        <p:nvSpPr>
          <p:cNvPr id="65" name="Rectangle 64"/>
          <p:cNvSpPr/>
          <p:nvPr/>
        </p:nvSpPr>
        <p:spPr>
          <a:xfrm>
            <a:off x="8077200" y="5791200"/>
            <a:ext cx="106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نرخ تبدیل</a:t>
            </a:r>
          </a:p>
          <a:p>
            <a:pPr algn="ctr" rtl="1"/>
            <a:r>
              <a:rPr lang="fa-IR" dirty="0" smtClean="0">
                <a:cs typeface="B Yekan" pitchFamily="2" charset="-78"/>
              </a:rPr>
              <a:t>تا تاریخ خرداد 95</a:t>
            </a:r>
            <a:endParaRPr lang="en-US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42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4495800" y="2362200"/>
            <a:ext cx="6248400" cy="1828800"/>
          </a:xfrm>
          <a:prstGeom prst="roundRect">
            <a:avLst>
              <a:gd name="adj" fmla="val 885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Manual Operation 3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7" name="Flowchart: Manual Operation 3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lowchart: Manual Operation 3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9" name="Flowchart: Manual Operation 3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0" name="Flowchart: Manual Operation 3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619890" y="2438400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572000" y="3276600"/>
            <a:ext cx="4572000" cy="66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700" dirty="0" smtClean="0">
                <a:cs typeface="B Yekan" pitchFamily="2" charset="-78"/>
              </a:rPr>
              <a:t>بهینه‌سازی فانل مشتری</a:t>
            </a:r>
            <a:endParaRPr lang="en-US" sz="37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Operation 5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A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B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D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63" name="Freeform 62"/>
          <p:cNvSpPr/>
          <p:nvPr/>
        </p:nvSpPr>
        <p:spPr>
          <a:xfrm>
            <a:off x="-1692322" y="818866"/>
            <a:ext cx="5745707" cy="6045958"/>
          </a:xfrm>
          <a:custGeom>
            <a:avLst/>
            <a:gdLst>
              <a:gd name="connsiteX0" fmla="*/ 1678674 w 5745707"/>
              <a:gd name="connsiteY0" fmla="*/ 0 h 6045958"/>
              <a:gd name="connsiteX1" fmla="*/ 5745707 w 5745707"/>
              <a:gd name="connsiteY1" fmla="*/ 0 h 6045958"/>
              <a:gd name="connsiteX2" fmla="*/ 4121623 w 5745707"/>
              <a:gd name="connsiteY2" fmla="*/ 1405719 h 6045958"/>
              <a:gd name="connsiteX3" fmla="*/ 3138985 w 5745707"/>
              <a:gd name="connsiteY3" fmla="*/ 2661313 h 6045958"/>
              <a:gd name="connsiteX4" fmla="*/ 2538483 w 5745707"/>
              <a:gd name="connsiteY4" fmla="*/ 3985146 h 6045958"/>
              <a:gd name="connsiteX5" fmla="*/ 2197289 w 5745707"/>
              <a:gd name="connsiteY5" fmla="*/ 4981433 h 6045958"/>
              <a:gd name="connsiteX6" fmla="*/ 2538483 w 5745707"/>
              <a:gd name="connsiteY6" fmla="*/ 6032310 h 6045958"/>
              <a:gd name="connsiteX7" fmla="*/ 0 w 5745707"/>
              <a:gd name="connsiteY7" fmla="*/ 6045958 h 6045958"/>
              <a:gd name="connsiteX8" fmla="*/ 1678674 w 5745707"/>
              <a:gd name="connsiteY8" fmla="*/ 0 h 6045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45707" h="6045958">
                <a:moveTo>
                  <a:pt x="1678674" y="0"/>
                </a:moveTo>
                <a:lnTo>
                  <a:pt x="5745707" y="0"/>
                </a:lnTo>
                <a:lnTo>
                  <a:pt x="4121623" y="1405719"/>
                </a:lnTo>
                <a:lnTo>
                  <a:pt x="3138985" y="2661313"/>
                </a:lnTo>
                <a:lnTo>
                  <a:pt x="2538483" y="3985146"/>
                </a:lnTo>
                <a:lnTo>
                  <a:pt x="2197289" y="4981433"/>
                </a:lnTo>
                <a:lnTo>
                  <a:pt x="2538483" y="6032310"/>
                </a:lnTo>
                <a:lnTo>
                  <a:pt x="0" y="6045958"/>
                </a:lnTo>
                <a:lnTo>
                  <a:pt x="1678674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2290" name="Picture 2" descr="http://www.kwikadd.com/img/announcement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3800" y="406400"/>
            <a:ext cx="1447800" cy="1447800"/>
          </a:xfrm>
          <a:prstGeom prst="rect">
            <a:avLst/>
          </a:prstGeom>
          <a:noFill/>
        </p:spPr>
      </p:pic>
      <p:pic>
        <p:nvPicPr>
          <p:cNvPr id="12293" name="Picture 5" descr="http://intheknowpr.org/wp-content/uploads/2014/10/Prose-Icon-Blo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81000"/>
            <a:ext cx="1600200" cy="1643158"/>
          </a:xfrm>
          <a:prstGeom prst="rect">
            <a:avLst/>
          </a:prstGeom>
          <a:noFill/>
        </p:spPr>
      </p:pic>
      <p:pic>
        <p:nvPicPr>
          <p:cNvPr id="12295" name="Picture 7" descr="http://www.dissertationcenter.com/images/dissertation-write-hel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0" y="2514600"/>
            <a:ext cx="1447800" cy="1447801"/>
          </a:xfrm>
          <a:prstGeom prst="rect">
            <a:avLst/>
          </a:prstGeom>
          <a:noFill/>
        </p:spPr>
      </p:pic>
      <p:pic>
        <p:nvPicPr>
          <p:cNvPr id="12299" name="Picture 11" descr="http://allmediaegypt.com/images/icon/branding-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2438400"/>
            <a:ext cx="1524000" cy="1524000"/>
          </a:xfrm>
          <a:prstGeom prst="rect">
            <a:avLst/>
          </a:prstGeom>
          <a:noFill/>
        </p:spPr>
      </p:pic>
      <p:pic>
        <p:nvPicPr>
          <p:cNvPr id="12301" name="Picture 13" descr="http://echocloud.co/images/icons/Marketing_Campaig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4495800"/>
            <a:ext cx="1524000" cy="1524000"/>
          </a:xfrm>
          <a:prstGeom prst="rect">
            <a:avLst/>
          </a:prstGeom>
          <a:noFill/>
        </p:spPr>
      </p:pic>
      <p:pic>
        <p:nvPicPr>
          <p:cNvPr id="12305" name="Picture 17" descr="http://static.squarespace.com/static/513ed917e4b0970eaf221d11/t/5159d968e4b0c7150a109fe5/1364842857364/MOBILE-APP-ICON-GREEN_300x30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5800" y="4495800"/>
            <a:ext cx="1600200" cy="1600200"/>
          </a:xfrm>
          <a:prstGeom prst="rect">
            <a:avLst/>
          </a:prstGeom>
          <a:noFill/>
        </p:spPr>
      </p:pic>
      <p:sp>
        <p:nvSpPr>
          <p:cNvPr id="12307" name="AutoShape 19" descr="https://d2e1tcbrruuso7.cloudfront.net/static/images/marketing-icon.0a5ce1f79ce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09" name="Picture 21" descr="http://www.wpdeveloper88.com/wp-content/uploads/2016/04/seo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24600" y="2514600"/>
            <a:ext cx="1447800" cy="1447800"/>
          </a:xfrm>
          <a:prstGeom prst="rect">
            <a:avLst/>
          </a:prstGeom>
          <a:noFill/>
        </p:spPr>
      </p:pic>
      <p:pic>
        <p:nvPicPr>
          <p:cNvPr id="12313" name="Picture 25" descr="https://d2e1tcbrruuso7.cloudfront.net/static/images/marketing-icon.0a5ce1f79ce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00800" y="4572000"/>
            <a:ext cx="1524000" cy="1524000"/>
          </a:xfrm>
          <a:prstGeom prst="rect">
            <a:avLst/>
          </a:prstGeom>
          <a:noFill/>
        </p:spPr>
      </p:pic>
      <p:sp>
        <p:nvSpPr>
          <p:cNvPr id="38" name="Rectangle 37"/>
          <p:cNvSpPr/>
          <p:nvPr/>
        </p:nvSpPr>
        <p:spPr>
          <a:xfrm>
            <a:off x="6273800" y="1854200"/>
            <a:ext cx="1417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تبلیغات عمومی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453883" y="6019800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کمپین‌های تبلیغاتی 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762000" y="6019800"/>
            <a:ext cx="1460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همکاری ارجاعی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4800600" y="6056868"/>
            <a:ext cx="1032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اپ موبایل</a:t>
            </a:r>
            <a:endParaRPr lang="en-US" dirty="0"/>
          </a:p>
        </p:txBody>
      </p:sp>
      <p:sp>
        <p:nvSpPr>
          <p:cNvPr id="42" name="Rectangle 41"/>
          <p:cNvSpPr/>
          <p:nvPr/>
        </p:nvSpPr>
        <p:spPr>
          <a:xfrm>
            <a:off x="6781800" y="6096000"/>
            <a:ext cx="8290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جستجو 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3104587" y="3886200"/>
            <a:ext cx="10102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برندسازی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4522274" y="3886200"/>
            <a:ext cx="1497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بازاریابی محتوی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795903" y="3885168"/>
            <a:ext cx="557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cs typeface="B Yekan" pitchFamily="2" charset="-78"/>
              </a:rPr>
              <a:t>SEO</a:t>
            </a:r>
            <a:endParaRPr lang="en-US" b="1" dirty="0"/>
          </a:p>
        </p:txBody>
      </p:sp>
      <p:sp>
        <p:nvSpPr>
          <p:cNvPr id="46" name="Rectangle 45"/>
          <p:cNvSpPr/>
          <p:nvPr/>
        </p:nvSpPr>
        <p:spPr>
          <a:xfrm>
            <a:off x="4267200" y="1905000"/>
            <a:ext cx="17059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</a:rPr>
              <a:t>شبکه‌های اجتماعی</a:t>
            </a:r>
            <a:endParaRPr lang="en-US" dirty="0"/>
          </a:p>
        </p:txBody>
      </p:sp>
      <p:sp>
        <p:nvSpPr>
          <p:cNvPr id="12315" name="AutoShape 27" descr="http://lifestylebusinessincorporated.com/Resources/Pictures/affiliate-icon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21" name="Picture 33" descr="https://www.hovup.com/img/img-affiliate-icon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200" y="4724400"/>
            <a:ext cx="1447800" cy="125189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Manual Operation 53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5" name="Flowchart: Manual Operation 54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6" name="Flowchart: Manual Operation 55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7" name="Flowchart: Manual Operation 56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8" name="Flowchart: Manual Operation 57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-13648" y="-40943"/>
            <a:ext cx="5895833" cy="873456"/>
          </a:xfrm>
          <a:custGeom>
            <a:avLst/>
            <a:gdLst>
              <a:gd name="connsiteX0" fmla="*/ 0 w 5895833"/>
              <a:gd name="connsiteY0" fmla="*/ 873456 h 873456"/>
              <a:gd name="connsiteX1" fmla="*/ 3985147 w 5895833"/>
              <a:gd name="connsiteY1" fmla="*/ 873456 h 873456"/>
              <a:gd name="connsiteX2" fmla="*/ 5895833 w 5895833"/>
              <a:gd name="connsiteY2" fmla="*/ 0 h 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5833" h="873456">
                <a:moveTo>
                  <a:pt x="0" y="873456"/>
                </a:moveTo>
                <a:lnTo>
                  <a:pt x="3985147" y="873456"/>
                </a:lnTo>
                <a:lnTo>
                  <a:pt x="589583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-2060812" y="2238233"/>
            <a:ext cx="4503761" cy="4640239"/>
          </a:xfrm>
          <a:custGeom>
            <a:avLst/>
            <a:gdLst>
              <a:gd name="connsiteX0" fmla="*/ 2060812 w 4503761"/>
              <a:gd name="connsiteY0" fmla="*/ 0 h 4640239"/>
              <a:gd name="connsiteX1" fmla="*/ 4503761 w 4503761"/>
              <a:gd name="connsiteY1" fmla="*/ 0 h 4640239"/>
              <a:gd name="connsiteX2" fmla="*/ 3493827 w 4503761"/>
              <a:gd name="connsiteY2" fmla="*/ 1255594 h 4640239"/>
              <a:gd name="connsiteX3" fmla="*/ 2906973 w 4503761"/>
              <a:gd name="connsiteY3" fmla="*/ 2593074 h 4640239"/>
              <a:gd name="connsiteX4" fmla="*/ 2579427 w 4503761"/>
              <a:gd name="connsiteY4" fmla="*/ 3521122 h 4640239"/>
              <a:gd name="connsiteX5" fmla="*/ 2920621 w 4503761"/>
              <a:gd name="connsiteY5" fmla="*/ 4640239 h 4640239"/>
              <a:gd name="connsiteX6" fmla="*/ 0 w 4503761"/>
              <a:gd name="connsiteY6" fmla="*/ 4640239 h 4640239"/>
              <a:gd name="connsiteX7" fmla="*/ 2060812 w 4503761"/>
              <a:gd name="connsiteY7" fmla="*/ 0 h 46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3761" h="4640239">
                <a:moveTo>
                  <a:pt x="2060812" y="0"/>
                </a:moveTo>
                <a:lnTo>
                  <a:pt x="4503761" y="0"/>
                </a:lnTo>
                <a:lnTo>
                  <a:pt x="3493827" y="1255594"/>
                </a:lnTo>
                <a:lnTo>
                  <a:pt x="2906973" y="2593074"/>
                </a:lnTo>
                <a:lnTo>
                  <a:pt x="2579427" y="3521122"/>
                </a:lnTo>
                <a:lnTo>
                  <a:pt x="2920621" y="4640239"/>
                </a:lnTo>
                <a:lnTo>
                  <a:pt x="0" y="4640239"/>
                </a:lnTo>
                <a:lnTo>
                  <a:pt x="2060812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45" name="Picture 5" descr="D:\dropbox\Dropbox (Personal)\@axprint\slideshare\growth\slides\landing-pag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685800"/>
            <a:ext cx="1752600" cy="1752600"/>
          </a:xfrm>
          <a:prstGeom prst="rect">
            <a:avLst/>
          </a:prstGeom>
          <a:noFill/>
        </p:spPr>
      </p:pic>
      <p:pic>
        <p:nvPicPr>
          <p:cNvPr id="10247" name="Picture 7" descr="http://www.smacc-project.eu/images/mail_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295400"/>
            <a:ext cx="1600200" cy="1600200"/>
          </a:xfrm>
          <a:prstGeom prst="rect">
            <a:avLst/>
          </a:prstGeom>
          <a:noFill/>
        </p:spPr>
      </p:pic>
      <p:pic>
        <p:nvPicPr>
          <p:cNvPr id="10249" name="Picture 9" descr="http://www.iconsdb.com/icons/preview/white/gift-xx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62200" y="3581400"/>
            <a:ext cx="2438400" cy="2438400"/>
          </a:xfrm>
          <a:prstGeom prst="rect">
            <a:avLst/>
          </a:prstGeom>
          <a:noFill/>
        </p:spPr>
      </p:pic>
      <p:pic>
        <p:nvPicPr>
          <p:cNvPr id="10251" name="Picture 11" descr="http://www.pikselfaith.com/images/uploads/website_general/Products_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3821668"/>
            <a:ext cx="1476375" cy="1476375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6059728" y="2438400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لندینگ پیج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05200" y="2895600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ثبت نام در خبرنامه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638800" y="5117068"/>
            <a:ext cx="184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جایگاه‌سازی محصول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90800" y="6096000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ارائه یک هدیه مجانی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Manual Operation 53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5" name="Flowchart: Manual Operation 54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6" name="Flowchart: Manual Operation 55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7" name="Flowchart: Manual Operation 56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8" name="Flowchart: Manual Operation 57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Flowchart: Manual Operation 13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6" name="Freeform 45"/>
          <p:cNvSpPr/>
          <p:nvPr/>
        </p:nvSpPr>
        <p:spPr>
          <a:xfrm>
            <a:off x="-13648" y="-40943"/>
            <a:ext cx="5895833" cy="873456"/>
          </a:xfrm>
          <a:custGeom>
            <a:avLst/>
            <a:gdLst>
              <a:gd name="connsiteX0" fmla="*/ 0 w 5895833"/>
              <a:gd name="connsiteY0" fmla="*/ 873456 h 873456"/>
              <a:gd name="connsiteX1" fmla="*/ 3985147 w 5895833"/>
              <a:gd name="connsiteY1" fmla="*/ 873456 h 873456"/>
              <a:gd name="connsiteX2" fmla="*/ 5895833 w 5895833"/>
              <a:gd name="connsiteY2" fmla="*/ 0 h 873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95833" h="873456">
                <a:moveTo>
                  <a:pt x="0" y="873456"/>
                </a:moveTo>
                <a:lnTo>
                  <a:pt x="3985147" y="873456"/>
                </a:lnTo>
                <a:lnTo>
                  <a:pt x="5895833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-2060812" y="2238233"/>
            <a:ext cx="4503761" cy="4640239"/>
          </a:xfrm>
          <a:custGeom>
            <a:avLst/>
            <a:gdLst>
              <a:gd name="connsiteX0" fmla="*/ 2060812 w 4503761"/>
              <a:gd name="connsiteY0" fmla="*/ 0 h 4640239"/>
              <a:gd name="connsiteX1" fmla="*/ 4503761 w 4503761"/>
              <a:gd name="connsiteY1" fmla="*/ 0 h 4640239"/>
              <a:gd name="connsiteX2" fmla="*/ 3493827 w 4503761"/>
              <a:gd name="connsiteY2" fmla="*/ 1255594 h 4640239"/>
              <a:gd name="connsiteX3" fmla="*/ 2906973 w 4503761"/>
              <a:gd name="connsiteY3" fmla="*/ 2593074 h 4640239"/>
              <a:gd name="connsiteX4" fmla="*/ 2579427 w 4503761"/>
              <a:gd name="connsiteY4" fmla="*/ 3521122 h 4640239"/>
              <a:gd name="connsiteX5" fmla="*/ 2920621 w 4503761"/>
              <a:gd name="connsiteY5" fmla="*/ 4640239 h 4640239"/>
              <a:gd name="connsiteX6" fmla="*/ 0 w 4503761"/>
              <a:gd name="connsiteY6" fmla="*/ 4640239 h 4640239"/>
              <a:gd name="connsiteX7" fmla="*/ 2060812 w 4503761"/>
              <a:gd name="connsiteY7" fmla="*/ 0 h 4640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03761" h="4640239">
                <a:moveTo>
                  <a:pt x="2060812" y="0"/>
                </a:moveTo>
                <a:lnTo>
                  <a:pt x="4503761" y="0"/>
                </a:lnTo>
                <a:lnTo>
                  <a:pt x="3493827" y="1255594"/>
                </a:lnTo>
                <a:lnTo>
                  <a:pt x="2906973" y="2593074"/>
                </a:lnTo>
                <a:lnTo>
                  <a:pt x="2579427" y="3521122"/>
                </a:lnTo>
                <a:lnTo>
                  <a:pt x="2920621" y="4640239"/>
                </a:lnTo>
                <a:lnTo>
                  <a:pt x="0" y="4640239"/>
                </a:lnTo>
                <a:lnTo>
                  <a:pt x="2060812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45" name="Picture 5" descr="D:\dropbox\Dropbox (Personal)\@axprint\slideshare\growth\slides\landing-page-512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685800"/>
            <a:ext cx="1752600" cy="1752600"/>
          </a:xfrm>
          <a:prstGeom prst="rect">
            <a:avLst/>
          </a:prstGeom>
          <a:noFill/>
        </p:spPr>
      </p:pic>
      <p:pic>
        <p:nvPicPr>
          <p:cNvPr id="10247" name="Picture 7" descr="http://www.smacc-project.eu/images/mail_ic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1295400"/>
            <a:ext cx="1600200" cy="1600200"/>
          </a:xfrm>
          <a:prstGeom prst="rect">
            <a:avLst/>
          </a:prstGeom>
          <a:noFill/>
        </p:spPr>
      </p:pic>
      <p:pic>
        <p:nvPicPr>
          <p:cNvPr id="10249" name="Picture 9" descr="http://www.iconsdb.com/icons/preview/white/gift-xx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62200" y="3581400"/>
            <a:ext cx="2438400" cy="2438400"/>
          </a:xfrm>
          <a:prstGeom prst="rect">
            <a:avLst/>
          </a:prstGeom>
          <a:noFill/>
        </p:spPr>
      </p:pic>
      <p:pic>
        <p:nvPicPr>
          <p:cNvPr id="10251" name="Picture 11" descr="http://www.pikselfaith.com/images/uploads/website_general/Products_icon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7400" y="3821668"/>
            <a:ext cx="1476375" cy="1476375"/>
          </a:xfrm>
          <a:prstGeom prst="rect">
            <a:avLst/>
          </a:prstGeom>
          <a:noFill/>
        </p:spPr>
      </p:pic>
      <p:sp>
        <p:nvSpPr>
          <p:cNvPr id="34" name="Rectangle 33">
            <a:hlinkClick r:id="rId3"/>
          </p:cNvPr>
          <p:cNvSpPr/>
          <p:nvPr/>
        </p:nvSpPr>
        <p:spPr>
          <a:xfrm>
            <a:off x="6059728" y="2438400"/>
            <a:ext cx="12554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لندینگ پیج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505200" y="2895600"/>
            <a:ext cx="17732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ثبت نام در خبرنامه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638800" y="5117068"/>
            <a:ext cx="184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جایگاه‌سازی محصول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590800" y="6096000"/>
            <a:ext cx="1959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ارائه یک هدیه مجانی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-334537" y="-152401"/>
            <a:ext cx="9489688" cy="7021551"/>
          </a:xfrm>
          <a:custGeom>
            <a:avLst/>
            <a:gdLst>
              <a:gd name="connsiteX0" fmla="*/ 6110869 w 9489688"/>
              <a:gd name="connsiteY0" fmla="*/ 825190 h 6858000"/>
              <a:gd name="connsiteX1" fmla="*/ 6133171 w 9489688"/>
              <a:gd name="connsiteY1" fmla="*/ 2988527 h 6858000"/>
              <a:gd name="connsiteX2" fmla="*/ 7928517 w 9489688"/>
              <a:gd name="connsiteY2" fmla="*/ 2988527 h 6858000"/>
              <a:gd name="connsiteX3" fmla="*/ 7906215 w 9489688"/>
              <a:gd name="connsiteY3" fmla="*/ 747132 h 6858000"/>
              <a:gd name="connsiteX4" fmla="*/ 9489688 w 9489688"/>
              <a:gd name="connsiteY4" fmla="*/ 747132 h 6858000"/>
              <a:gd name="connsiteX5" fmla="*/ 9478537 w 9489688"/>
              <a:gd name="connsiteY5" fmla="*/ 6858000 h 6858000"/>
              <a:gd name="connsiteX6" fmla="*/ 11152 w 9489688"/>
              <a:gd name="connsiteY6" fmla="*/ 6858000 h 6858000"/>
              <a:gd name="connsiteX7" fmla="*/ 0 w 9489688"/>
              <a:gd name="connsiteY7" fmla="*/ 11151 h 6858000"/>
              <a:gd name="connsiteX8" fmla="*/ 6133171 w 9489688"/>
              <a:gd name="connsiteY8" fmla="*/ 0 h 6858000"/>
              <a:gd name="connsiteX9" fmla="*/ 6110869 w 9489688"/>
              <a:gd name="connsiteY9" fmla="*/ 825190 h 6858000"/>
              <a:gd name="connsiteX0" fmla="*/ 6110869 w 9489688"/>
              <a:gd name="connsiteY0" fmla="*/ 988741 h 7021551"/>
              <a:gd name="connsiteX1" fmla="*/ 6133171 w 9489688"/>
              <a:gd name="connsiteY1" fmla="*/ 3152078 h 7021551"/>
              <a:gd name="connsiteX2" fmla="*/ 7928517 w 9489688"/>
              <a:gd name="connsiteY2" fmla="*/ 3152078 h 7021551"/>
              <a:gd name="connsiteX3" fmla="*/ 7906215 w 9489688"/>
              <a:gd name="connsiteY3" fmla="*/ 910683 h 7021551"/>
              <a:gd name="connsiteX4" fmla="*/ 9489688 w 9489688"/>
              <a:gd name="connsiteY4" fmla="*/ 910683 h 7021551"/>
              <a:gd name="connsiteX5" fmla="*/ 9478537 w 9489688"/>
              <a:gd name="connsiteY5" fmla="*/ 7021551 h 7021551"/>
              <a:gd name="connsiteX6" fmla="*/ 11152 w 9489688"/>
              <a:gd name="connsiteY6" fmla="*/ 7021551 h 7021551"/>
              <a:gd name="connsiteX7" fmla="*/ 0 w 9489688"/>
              <a:gd name="connsiteY7" fmla="*/ 174702 h 7021551"/>
              <a:gd name="connsiteX8" fmla="*/ 6125737 w 9489688"/>
              <a:gd name="connsiteY8" fmla="*/ 0 h 7021551"/>
              <a:gd name="connsiteX9" fmla="*/ 6110869 w 9489688"/>
              <a:gd name="connsiteY9" fmla="*/ 988741 h 7021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489688" h="7021551">
                <a:moveTo>
                  <a:pt x="6110869" y="988741"/>
                </a:moveTo>
                <a:lnTo>
                  <a:pt x="6133171" y="3152078"/>
                </a:lnTo>
                <a:lnTo>
                  <a:pt x="7928517" y="3152078"/>
                </a:lnTo>
                <a:lnTo>
                  <a:pt x="7906215" y="910683"/>
                </a:lnTo>
                <a:lnTo>
                  <a:pt x="9489688" y="910683"/>
                </a:lnTo>
                <a:lnTo>
                  <a:pt x="9478537" y="7021551"/>
                </a:lnTo>
                <a:lnTo>
                  <a:pt x="11152" y="7021551"/>
                </a:lnTo>
                <a:cubicBezTo>
                  <a:pt x="7435" y="4739268"/>
                  <a:pt x="3717" y="2456985"/>
                  <a:pt x="0" y="174702"/>
                </a:cubicBezTo>
                <a:lnTo>
                  <a:pt x="6125737" y="0"/>
                </a:lnTo>
                <a:lnTo>
                  <a:pt x="6110869" y="988741"/>
                </a:lnTo>
                <a:close/>
              </a:path>
            </a:pathLst>
          </a:cu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715000" y="0"/>
            <a:ext cx="3429000" cy="762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hlinkClick r:id="rId3"/>
          </p:cNvPr>
          <p:cNvSpPr/>
          <p:nvPr/>
        </p:nvSpPr>
        <p:spPr>
          <a:xfrm>
            <a:off x="-381000" y="3505200"/>
            <a:ext cx="9525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برای آشنایی با </a:t>
            </a:r>
          </a:p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Koodak" pitchFamily="2" charset="-78"/>
              </a:rPr>
              <a:t>لندینگ پیج و برخی ابزارهای مفید برای استارتاپ‌ها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کلیک کنید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40" name="Striped Right Arrow 39">
            <a:hlinkClick r:id="rId3"/>
          </p:cNvPr>
          <p:cNvSpPr/>
          <p:nvPr/>
        </p:nvSpPr>
        <p:spPr>
          <a:xfrm rot="18762833">
            <a:off x="4350239" y="2354581"/>
            <a:ext cx="1524000" cy="685800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Manual Operation 49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1" name="Flowchart: Manual Operation 50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2" name="Flowchart: Manual Operation 51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3" name="Flowchart: Manual Operation 52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4" name="Flowchart: Manual Operation 53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Flowchart: Manual Operation 21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6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6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-13648" y="-13648"/>
            <a:ext cx="5841242" cy="2251881"/>
          </a:xfrm>
          <a:custGeom>
            <a:avLst/>
            <a:gdLst>
              <a:gd name="connsiteX0" fmla="*/ 0 w 5841242"/>
              <a:gd name="connsiteY0" fmla="*/ 2251881 h 2251881"/>
              <a:gd name="connsiteX1" fmla="*/ 2470245 w 5841242"/>
              <a:gd name="connsiteY1" fmla="*/ 2251881 h 2251881"/>
              <a:gd name="connsiteX2" fmla="*/ 3998794 w 5841242"/>
              <a:gd name="connsiteY2" fmla="*/ 859809 h 2251881"/>
              <a:gd name="connsiteX3" fmla="*/ 5841242 w 5841242"/>
              <a:gd name="connsiteY3" fmla="*/ 0 h 225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41242" h="2251881">
                <a:moveTo>
                  <a:pt x="0" y="2251881"/>
                </a:moveTo>
                <a:lnTo>
                  <a:pt x="2470245" y="2251881"/>
                </a:lnTo>
                <a:lnTo>
                  <a:pt x="3998794" y="859809"/>
                </a:lnTo>
                <a:lnTo>
                  <a:pt x="5841242" y="0"/>
                </a:ln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0" y="3493827"/>
            <a:ext cx="1446663" cy="3384645"/>
          </a:xfrm>
          <a:custGeom>
            <a:avLst/>
            <a:gdLst>
              <a:gd name="connsiteX0" fmla="*/ 0 w 1446663"/>
              <a:gd name="connsiteY0" fmla="*/ 0 h 3384645"/>
              <a:gd name="connsiteX1" fmla="*/ 1446663 w 1446663"/>
              <a:gd name="connsiteY1" fmla="*/ 13648 h 3384645"/>
              <a:gd name="connsiteX2" fmla="*/ 859809 w 1446663"/>
              <a:gd name="connsiteY2" fmla="*/ 1323833 h 3384645"/>
              <a:gd name="connsiteX3" fmla="*/ 518615 w 1446663"/>
              <a:gd name="connsiteY3" fmla="*/ 2292824 h 3384645"/>
              <a:gd name="connsiteX4" fmla="*/ 859809 w 1446663"/>
              <a:gd name="connsiteY4" fmla="*/ 3384645 h 3384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6663" h="3384645">
                <a:moveTo>
                  <a:pt x="0" y="0"/>
                </a:moveTo>
                <a:lnTo>
                  <a:pt x="1446663" y="13648"/>
                </a:lnTo>
                <a:lnTo>
                  <a:pt x="859809" y="1323833"/>
                </a:lnTo>
                <a:lnTo>
                  <a:pt x="518615" y="2292824"/>
                </a:lnTo>
                <a:lnTo>
                  <a:pt x="859809" y="3384645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8194" name="Picture 2" descr="http://dc.glocaleyz.com/public/landingpage/images/events-icon-whi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905000"/>
            <a:ext cx="1905000" cy="1905000"/>
          </a:xfrm>
          <a:prstGeom prst="rect">
            <a:avLst/>
          </a:prstGeom>
          <a:noFill/>
        </p:spPr>
      </p:pic>
      <p:pic>
        <p:nvPicPr>
          <p:cNvPr id="8196" name="Picture 4" descr="http://static1.squarespace.com/static/54691977e4b0773873087bc2/t/54ab6cefe4b0f3612b23ab69/1420520688206/Doozy+Labs+Social+Media+Marketing+Ic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4572000"/>
            <a:ext cx="1600200" cy="1600200"/>
          </a:xfrm>
          <a:prstGeom prst="rect">
            <a:avLst/>
          </a:prstGeom>
          <a:noFill/>
        </p:spPr>
      </p:pic>
      <p:pic>
        <p:nvPicPr>
          <p:cNvPr id="8198" name="Picture 6" descr="http://www.iconsplace.com/icons/preview/white/sale-256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57800" y="457200"/>
            <a:ext cx="2438400" cy="2438400"/>
          </a:xfrm>
          <a:prstGeom prst="rect">
            <a:avLst/>
          </a:prstGeom>
          <a:noFill/>
        </p:spPr>
      </p:pic>
      <p:pic>
        <p:nvPicPr>
          <p:cNvPr id="35" name="Picture 7" descr="http://www.dissertationcenter.com/images/dissertation-write-help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3886200"/>
            <a:ext cx="1447800" cy="1447801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5562600" y="2971800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تخفیف‌های مناسبتی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969535" y="3821668"/>
            <a:ext cx="1678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برگزاری رویدادها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6248400" y="5410200"/>
            <a:ext cx="651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وبلاگ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805087" y="6107668"/>
            <a:ext cx="2478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بازاریابی شبکه‌های اجتماعی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662937" y="3244334"/>
            <a:ext cx="19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/>
              <a:t>داده، خلاقیت، کنجکاوی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3246533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609600"/>
            <a:ext cx="205056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>
                <a:solidFill>
                  <a:schemeClr val="bg1"/>
                </a:solidFill>
                <a:cs typeface="A Titraj 1" panose="00000700000000000000" pitchFamily="2" charset="-78"/>
              </a:rPr>
              <a:t>داده</a:t>
            </a:r>
            <a:endParaRPr lang="en-US" sz="9600" dirty="0">
              <a:solidFill>
                <a:schemeClr val="bg1"/>
              </a:solidFill>
              <a:cs typeface="A Titraj 1" panose="000007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9600" y="2215872"/>
            <a:ext cx="310373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chemeClr val="bg1"/>
                </a:solidFill>
                <a:cs typeface="A Titraj 1" panose="00000700000000000000" pitchFamily="2" charset="-78"/>
              </a:rPr>
              <a:t>خلاقیت</a:t>
            </a:r>
            <a:endParaRPr lang="en-US" sz="9600" dirty="0">
              <a:solidFill>
                <a:schemeClr val="bg1"/>
              </a:solidFill>
              <a:cs typeface="A Titraj 1" panose="000007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3962281"/>
            <a:ext cx="26757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9600" dirty="0" smtClean="0">
                <a:solidFill>
                  <a:schemeClr val="bg1"/>
                </a:solidFill>
                <a:cs typeface="A Titraj 1" panose="00000700000000000000" pitchFamily="2" charset="-78"/>
              </a:rPr>
              <a:t>کنجکاوی</a:t>
            </a:r>
            <a:endParaRPr lang="en-US" sz="9600" dirty="0">
              <a:solidFill>
                <a:schemeClr val="bg1"/>
              </a:solidFill>
              <a:cs typeface="A Titraj 1" panose="000007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lowchart: Manual Operation 44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6" name="Flowchart: Manual Operation 45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7" name="Flowchart: Manual Operation 46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8" name="Flowchart: Manual Operation 47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9" name="Flowchart: Manual Operation 48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Flowchart: Manual Operation 21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13648" y="-68239"/>
            <a:ext cx="5950424" cy="3562066"/>
          </a:xfrm>
          <a:custGeom>
            <a:avLst/>
            <a:gdLst>
              <a:gd name="connsiteX0" fmla="*/ 0 w 5950424"/>
              <a:gd name="connsiteY0" fmla="*/ 3562066 h 3562066"/>
              <a:gd name="connsiteX1" fmla="*/ 1487606 w 5950424"/>
              <a:gd name="connsiteY1" fmla="*/ 3562066 h 3562066"/>
              <a:gd name="connsiteX2" fmla="*/ 2415654 w 5950424"/>
              <a:gd name="connsiteY2" fmla="*/ 2320120 h 3562066"/>
              <a:gd name="connsiteX3" fmla="*/ 4026090 w 5950424"/>
              <a:gd name="connsiteY3" fmla="*/ 941696 h 3562066"/>
              <a:gd name="connsiteX4" fmla="*/ 5950424 w 5950424"/>
              <a:gd name="connsiteY4" fmla="*/ 0 h 356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0424" h="3562066">
                <a:moveTo>
                  <a:pt x="0" y="3562066"/>
                </a:moveTo>
                <a:lnTo>
                  <a:pt x="1487606" y="3562066"/>
                </a:lnTo>
                <a:lnTo>
                  <a:pt x="2415654" y="2320120"/>
                </a:lnTo>
                <a:lnTo>
                  <a:pt x="4026090" y="941696"/>
                </a:lnTo>
                <a:lnTo>
                  <a:pt x="5950424" y="0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-54591" y="4804012"/>
            <a:ext cx="928048" cy="2060812"/>
          </a:xfrm>
          <a:custGeom>
            <a:avLst/>
            <a:gdLst>
              <a:gd name="connsiteX0" fmla="*/ 0 w 928048"/>
              <a:gd name="connsiteY0" fmla="*/ 0 h 2060812"/>
              <a:gd name="connsiteX1" fmla="*/ 928048 w 928048"/>
              <a:gd name="connsiteY1" fmla="*/ 0 h 2060812"/>
              <a:gd name="connsiteX2" fmla="*/ 573206 w 928048"/>
              <a:gd name="connsiteY2" fmla="*/ 996287 h 2060812"/>
              <a:gd name="connsiteX3" fmla="*/ 887104 w 928048"/>
              <a:gd name="connsiteY3" fmla="*/ 2060812 h 2060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048" h="2060812">
                <a:moveTo>
                  <a:pt x="0" y="0"/>
                </a:moveTo>
                <a:lnTo>
                  <a:pt x="928048" y="0"/>
                </a:lnTo>
                <a:lnTo>
                  <a:pt x="573206" y="996287"/>
                </a:lnTo>
                <a:lnTo>
                  <a:pt x="887104" y="2060812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810000" y="5943600"/>
            <a:ext cx="18101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دستیار اختصاصی</a:t>
            </a:r>
          </a:p>
          <a:p>
            <a:pPr algn="ct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سلف سرویس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6146" name="Picture 2" descr="http://static1.squarespace.com/static/54691977e4b0773873087bc2/t/54ab6cd1e4b017b15a989f53/1420520657679/Doozy+Labs+Email+Marketing+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0" y="304800"/>
            <a:ext cx="1981200" cy="1981200"/>
          </a:xfrm>
          <a:prstGeom prst="rect">
            <a:avLst/>
          </a:prstGeom>
          <a:noFill/>
        </p:spPr>
      </p:pic>
      <p:sp>
        <p:nvSpPr>
          <p:cNvPr id="6148" name="AutoShape 4" descr="https://gettagbag.com/wp-content/uploads/2015/05/icon-corporate-and-hospitality-sales-Kopie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9" name="Picture 5" descr="D:\dropbox\Dropbox (Personal)\@axprint\slideshare\growth\slides\icon-corporate-and-hospitality-sales-Kopi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610100"/>
            <a:ext cx="1866900" cy="1866900"/>
          </a:xfrm>
          <a:prstGeom prst="rect">
            <a:avLst/>
          </a:prstGeom>
          <a:noFill/>
        </p:spPr>
      </p:pic>
      <p:pic>
        <p:nvPicPr>
          <p:cNvPr id="6153" name="Picture 9" descr="http://canstruction.org/wp-content/uploads/2013/04/Trophy-icon-copy-300x30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6400" y="2057400"/>
            <a:ext cx="2857500" cy="2857500"/>
          </a:xfrm>
          <a:prstGeom prst="rect">
            <a:avLst/>
          </a:prstGeom>
          <a:noFill/>
        </p:spPr>
      </p:pic>
      <p:pic>
        <p:nvPicPr>
          <p:cNvPr id="6157" name="Picture 13" descr="https://d30y9cdsu7xlg0.cloudfront.net/png/28698-20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24400" y="2286000"/>
            <a:ext cx="1905000" cy="1905000"/>
          </a:xfrm>
          <a:prstGeom prst="rect">
            <a:avLst/>
          </a:prstGeom>
          <a:noFill/>
        </p:spPr>
      </p:pic>
      <p:sp>
        <p:nvSpPr>
          <p:cNvPr id="35" name="Rectangle 34"/>
          <p:cNvSpPr/>
          <p:nvPr/>
        </p:nvSpPr>
        <p:spPr>
          <a:xfrm>
            <a:off x="5943600" y="2297668"/>
            <a:ext cx="1560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ایمیل مارکتینگ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4045838" y="2362200"/>
            <a:ext cx="15167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باشگاه مشتریان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990600" y="6412468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برنامه وفاداری مشتری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4725456" y="3810000"/>
            <a:ext cx="1827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توصیه‌های هوشمند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590800" y="4431268"/>
            <a:ext cx="957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مسابقات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6324600" y="6096000"/>
            <a:ext cx="12346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کمک شخصی</a:t>
            </a:r>
          </a:p>
        </p:txBody>
      </p:sp>
      <p:pic>
        <p:nvPicPr>
          <p:cNvPr id="54" name="Picture 8" descr="http://purchasingpowerbrokernews.com/wp-content/uploads/2015/11/i2-customer-self-service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352800" y="3886200"/>
            <a:ext cx="2667000" cy="2667000"/>
          </a:xfrm>
          <a:prstGeom prst="rect">
            <a:avLst/>
          </a:prstGeom>
          <a:noFill/>
        </p:spPr>
      </p:pic>
      <p:pic>
        <p:nvPicPr>
          <p:cNvPr id="6160" name="Picture 16" descr="D:\dropbox\Dropbox (Personal)\@axprint\slideshare\growth\slides\contact-center-badge-lg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19800" y="4343400"/>
            <a:ext cx="1676400" cy="1676400"/>
          </a:xfrm>
          <a:prstGeom prst="rect">
            <a:avLst/>
          </a:prstGeom>
          <a:noFill/>
        </p:spPr>
      </p:pic>
      <p:pic>
        <p:nvPicPr>
          <p:cNvPr id="6162" name="Picture 18" descr="http://icons.iconarchive.com/icons/martz90/circle/256/contacts-icon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62400" y="762000"/>
            <a:ext cx="1600200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lowchart: Manual Operation 49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1" name="Flowchart: Manual Operation 50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2" name="Flowchart: Manual Operation 51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3" name="Flowchart: Manual Operation 52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4" name="Flowchart: Manual Operation 53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Flowchart: Manual Operation 21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6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6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0" name="Rectangle 29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95000"/>
                  </a:schemeClr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3" name="Freeform 42"/>
          <p:cNvSpPr/>
          <p:nvPr/>
        </p:nvSpPr>
        <p:spPr>
          <a:xfrm>
            <a:off x="0" y="-40943"/>
            <a:ext cx="5882185" cy="4858603"/>
          </a:xfrm>
          <a:custGeom>
            <a:avLst/>
            <a:gdLst>
              <a:gd name="connsiteX0" fmla="*/ 0 w 5882185"/>
              <a:gd name="connsiteY0" fmla="*/ 4858603 h 4858603"/>
              <a:gd name="connsiteX1" fmla="*/ 873457 w 5882185"/>
              <a:gd name="connsiteY1" fmla="*/ 4858603 h 4858603"/>
              <a:gd name="connsiteX2" fmla="*/ 1433015 w 5882185"/>
              <a:gd name="connsiteY2" fmla="*/ 3548418 h 4858603"/>
              <a:gd name="connsiteX3" fmla="*/ 2429301 w 5882185"/>
              <a:gd name="connsiteY3" fmla="*/ 2292824 h 4858603"/>
              <a:gd name="connsiteX4" fmla="*/ 4026090 w 5882185"/>
              <a:gd name="connsiteY4" fmla="*/ 900752 h 4858603"/>
              <a:gd name="connsiteX5" fmla="*/ 5882185 w 5882185"/>
              <a:gd name="connsiteY5" fmla="*/ 0 h 4858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2185" h="4858603">
                <a:moveTo>
                  <a:pt x="0" y="4858603"/>
                </a:moveTo>
                <a:lnTo>
                  <a:pt x="873457" y="4858603"/>
                </a:lnTo>
                <a:lnTo>
                  <a:pt x="1433015" y="3548418"/>
                </a:lnTo>
                <a:lnTo>
                  <a:pt x="2429301" y="2292824"/>
                </a:lnTo>
                <a:lnTo>
                  <a:pt x="4026090" y="900752"/>
                </a:lnTo>
                <a:lnTo>
                  <a:pt x="5882185" y="0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-13648" y="5773003"/>
            <a:ext cx="846161" cy="1078173"/>
          </a:xfrm>
          <a:custGeom>
            <a:avLst/>
            <a:gdLst>
              <a:gd name="connsiteX0" fmla="*/ 0 w 846161"/>
              <a:gd name="connsiteY0" fmla="*/ 0 h 1078173"/>
              <a:gd name="connsiteX1" fmla="*/ 545911 w 846161"/>
              <a:gd name="connsiteY1" fmla="*/ 0 h 1078173"/>
              <a:gd name="connsiteX2" fmla="*/ 846161 w 846161"/>
              <a:gd name="connsiteY2" fmla="*/ 1078173 h 10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6161" h="1078173">
                <a:moveTo>
                  <a:pt x="0" y="0"/>
                </a:moveTo>
                <a:lnTo>
                  <a:pt x="545911" y="0"/>
                </a:lnTo>
                <a:lnTo>
                  <a:pt x="846161" y="1078173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37948" y="5638800"/>
            <a:ext cx="3486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خدمات خودکار و شخصی سازی شده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4100" name="Picture 4" descr="https://d30y9cdsu7xlg0.cloudfront.net/png/100392-2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914400"/>
            <a:ext cx="2590800" cy="2590800"/>
          </a:xfrm>
          <a:prstGeom prst="rect">
            <a:avLst/>
          </a:prstGeom>
          <a:noFill/>
        </p:spPr>
      </p:pic>
      <p:pic>
        <p:nvPicPr>
          <p:cNvPr id="4102" name="Picture 6" descr="https://d30y9cdsu7xlg0.cloudfront.net/png/17426-20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1400" y="1143000"/>
            <a:ext cx="1905000" cy="1905000"/>
          </a:xfrm>
          <a:prstGeom prst="rect">
            <a:avLst/>
          </a:prstGeom>
          <a:noFill/>
        </p:spPr>
      </p:pic>
      <p:pic>
        <p:nvPicPr>
          <p:cNvPr id="4104" name="Picture 8" descr="http://purchasingpowerbrokernews.com/wp-content/uploads/2015/11/i2-customer-self-service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67200" y="2743200"/>
            <a:ext cx="3810000" cy="3810000"/>
          </a:xfrm>
          <a:prstGeom prst="rect">
            <a:avLst/>
          </a:prstGeom>
          <a:noFill/>
        </p:spPr>
      </p:pic>
      <p:pic>
        <p:nvPicPr>
          <p:cNvPr id="4106" name="Picture 10" descr="http://www.fontsaddict.com/images/icons/png/405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7400" y="4724400"/>
            <a:ext cx="1524000" cy="1524001"/>
          </a:xfrm>
          <a:prstGeom prst="rect">
            <a:avLst/>
          </a:prstGeom>
          <a:noFill/>
        </p:spPr>
      </p:pic>
      <p:pic>
        <p:nvPicPr>
          <p:cNvPr id="35" name="Picture 6" descr="http://www.iconsplace.com/icons/preview/white/sale-25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057400" y="3048000"/>
            <a:ext cx="1143000" cy="1143000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1701800" y="4191000"/>
            <a:ext cx="18197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تخفیف‌های مناسبتی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86200" y="2819400"/>
            <a:ext cx="1333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Up selling</a:t>
            </a:r>
            <a:endParaRPr lang="fa-I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Next selling</a:t>
            </a:r>
            <a:endParaRPr lang="fa-IR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Cross selling</a:t>
            </a:r>
          </a:p>
        </p:txBody>
      </p:sp>
      <p:sp>
        <p:nvSpPr>
          <p:cNvPr id="38" name="Rectangle 37"/>
          <p:cNvSpPr/>
          <p:nvPr/>
        </p:nvSpPr>
        <p:spPr>
          <a:xfrm>
            <a:off x="2209800" y="6107668"/>
            <a:ext cx="11961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اعتبار خرید 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612949" y="2754868"/>
            <a:ext cx="2311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بازاریابی بخش بندی شده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nual Operation 43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5" name="Flowchart: Manual Operation 44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6" name="Flowchart: Manual Operation 45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7" name="Flowchart: Manual Operation 46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8" name="Flowchart: Manual Operation 47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Flowchart: Manual Operation 21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491319" y="0"/>
            <a:ext cx="6318913" cy="5773003"/>
          </a:xfrm>
          <a:custGeom>
            <a:avLst/>
            <a:gdLst>
              <a:gd name="connsiteX0" fmla="*/ 0 w 6318913"/>
              <a:gd name="connsiteY0" fmla="*/ 5773003 h 5773003"/>
              <a:gd name="connsiteX1" fmla="*/ 1009934 w 6318913"/>
              <a:gd name="connsiteY1" fmla="*/ 5759355 h 5773003"/>
              <a:gd name="connsiteX2" fmla="*/ 1351128 w 6318913"/>
              <a:gd name="connsiteY2" fmla="*/ 4817660 h 5773003"/>
              <a:gd name="connsiteX3" fmla="*/ 1937982 w 6318913"/>
              <a:gd name="connsiteY3" fmla="*/ 3507475 h 5773003"/>
              <a:gd name="connsiteX4" fmla="*/ 2893325 w 6318913"/>
              <a:gd name="connsiteY4" fmla="*/ 2265528 h 5773003"/>
              <a:gd name="connsiteX5" fmla="*/ 4517409 w 6318913"/>
              <a:gd name="connsiteY5" fmla="*/ 873457 h 5773003"/>
              <a:gd name="connsiteX6" fmla="*/ 6318913 w 6318913"/>
              <a:gd name="connsiteY6" fmla="*/ 0 h 577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8913" h="5773003">
                <a:moveTo>
                  <a:pt x="0" y="5773003"/>
                </a:moveTo>
                <a:lnTo>
                  <a:pt x="1009934" y="5759355"/>
                </a:lnTo>
                <a:lnTo>
                  <a:pt x="1351128" y="4817660"/>
                </a:lnTo>
                <a:lnTo>
                  <a:pt x="1937982" y="3507475"/>
                </a:lnTo>
                <a:lnTo>
                  <a:pt x="2893325" y="2265528"/>
                </a:lnTo>
                <a:lnTo>
                  <a:pt x="4517409" y="873457"/>
                </a:lnTo>
                <a:lnTo>
                  <a:pt x="6318913" y="0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2600" y="6305490"/>
            <a:ext cx="873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فروم‌ها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2050" name="Picture 2" descr="https://d1cq11ki2hqhd3.cloudfront.net/wp-content/uploads/2015/06/Icon-Affiliate-WoB-220p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981200"/>
            <a:ext cx="2095500" cy="2095501"/>
          </a:xfrm>
          <a:prstGeom prst="rect">
            <a:avLst/>
          </a:prstGeom>
          <a:noFill/>
        </p:spPr>
      </p:pic>
      <p:pic>
        <p:nvPicPr>
          <p:cNvPr id="2058" name="Picture 10" descr="http://redboxeasyweb.com/wp-content/uploads/icon-custom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447800"/>
            <a:ext cx="1714500" cy="1714500"/>
          </a:xfrm>
          <a:prstGeom prst="rect">
            <a:avLst/>
          </a:prstGeom>
          <a:noFill/>
        </p:spPr>
      </p:pic>
      <p:pic>
        <p:nvPicPr>
          <p:cNvPr id="33" name="Picture 4" descr="http://static1.squarespace.com/static/54691977e4b0773873087bc2/t/54ab6cefe4b0f3612b23ab69/1420520688206/Doozy+Labs+Social+Media+Marketing+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1600200" cy="1600200"/>
          </a:xfrm>
          <a:prstGeom prst="rect">
            <a:avLst/>
          </a:prstGeom>
          <a:noFill/>
        </p:spPr>
      </p:pic>
      <p:pic>
        <p:nvPicPr>
          <p:cNvPr id="2060" name="Picture 12" descr="http://www.nurses-grapevine.com/sites/all/themes/corporateclean/mockup/Forum%20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709582"/>
            <a:ext cx="3352800" cy="1862667"/>
          </a:xfrm>
          <a:prstGeom prst="rect">
            <a:avLst/>
          </a:prstGeom>
          <a:noFill/>
        </p:spPr>
      </p:pic>
      <p:pic>
        <p:nvPicPr>
          <p:cNvPr id="2064" name="Picture 16" descr="http://www.schoolofthinking.org/wp-content/uploads/2008/08/Icon-Referra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4648200"/>
            <a:ext cx="1676400" cy="1419809"/>
          </a:xfrm>
          <a:prstGeom prst="rect">
            <a:avLst/>
          </a:prstGeom>
          <a:noFill/>
        </p:spPr>
      </p:pic>
      <p:pic>
        <p:nvPicPr>
          <p:cNvPr id="2068" name="Picture 20" descr="https://s3.amazonaws.com/VMWebsite/icon_buddymint_inactiv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24600" y="381000"/>
            <a:ext cx="1524000" cy="1524001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2743200" y="4050268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شبکه دوستان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0600" y="320040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رضایت مشتری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9" name="Rectangle 48">
            <a:hlinkClick r:id="rId8"/>
          </p:cNvPr>
          <p:cNvSpPr/>
          <p:nvPr/>
        </p:nvSpPr>
        <p:spPr>
          <a:xfrm>
            <a:off x="6399164" y="190500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بازایابی شفاهی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96000" y="5029200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شبکه های اجتماعی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1000" y="6031468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دعوت از دوستان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nual Operation 43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5" name="Flowchart: Manual Operation 44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6" name="Flowchart: Manual Operation 45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7" name="Flowchart: Manual Operation 46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8" name="Flowchart: Manual Operation 47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Flowchart: Manual Operation 21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 rot="19931256">
            <a:off x="2078047" y="146385"/>
            <a:ext cx="4038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1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19256505">
            <a:off x="1028629" y="1167455"/>
            <a:ext cx="3352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جـــــــــــــــــــذب</a:t>
            </a:r>
            <a:endParaRPr lang="en-US" sz="32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 rot="18486312">
            <a:off x="466580" y="2587675"/>
            <a:ext cx="1905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فعال‌سازی</a:t>
            </a:r>
            <a:endParaRPr lang="en-US" sz="31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17840493">
            <a:off x="-106" y="3810000"/>
            <a:ext cx="152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1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نگهداری</a:t>
            </a:r>
            <a:endParaRPr lang="en-US" sz="31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 rot="17269664">
            <a:off x="-183752" y="4963180"/>
            <a:ext cx="1066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>
                    <a:lumMod val="85000"/>
                  </a:schemeClr>
                </a:solidFill>
                <a:latin typeface="A Rezvan" pitchFamily="2" charset="-78"/>
                <a:cs typeface="A Rezvan" pitchFamily="2" charset="-78"/>
              </a:rPr>
              <a:t>درآمد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 rot="4413163">
            <a:off x="-433602" y="602633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2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-491319" y="0"/>
            <a:ext cx="6318913" cy="5773003"/>
          </a:xfrm>
          <a:custGeom>
            <a:avLst/>
            <a:gdLst>
              <a:gd name="connsiteX0" fmla="*/ 0 w 6318913"/>
              <a:gd name="connsiteY0" fmla="*/ 5773003 h 5773003"/>
              <a:gd name="connsiteX1" fmla="*/ 1009934 w 6318913"/>
              <a:gd name="connsiteY1" fmla="*/ 5759355 h 5773003"/>
              <a:gd name="connsiteX2" fmla="*/ 1351128 w 6318913"/>
              <a:gd name="connsiteY2" fmla="*/ 4817660 h 5773003"/>
              <a:gd name="connsiteX3" fmla="*/ 1937982 w 6318913"/>
              <a:gd name="connsiteY3" fmla="*/ 3507475 h 5773003"/>
              <a:gd name="connsiteX4" fmla="*/ 2893325 w 6318913"/>
              <a:gd name="connsiteY4" fmla="*/ 2265528 h 5773003"/>
              <a:gd name="connsiteX5" fmla="*/ 4517409 w 6318913"/>
              <a:gd name="connsiteY5" fmla="*/ 873457 h 5773003"/>
              <a:gd name="connsiteX6" fmla="*/ 6318913 w 6318913"/>
              <a:gd name="connsiteY6" fmla="*/ 0 h 5773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8913" h="5773003">
                <a:moveTo>
                  <a:pt x="0" y="5773003"/>
                </a:moveTo>
                <a:lnTo>
                  <a:pt x="1009934" y="5759355"/>
                </a:lnTo>
                <a:lnTo>
                  <a:pt x="1351128" y="4817660"/>
                </a:lnTo>
                <a:lnTo>
                  <a:pt x="1937982" y="3507475"/>
                </a:lnTo>
                <a:lnTo>
                  <a:pt x="2893325" y="2265528"/>
                </a:lnTo>
                <a:lnTo>
                  <a:pt x="4517409" y="873457"/>
                </a:lnTo>
                <a:lnTo>
                  <a:pt x="6318913" y="0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8059810" y="0"/>
            <a:ext cx="1084189" cy="68580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6411033" y="3016585"/>
            <a:ext cx="43717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fa-IR" sz="5400" b="1" dirty="0" smtClean="0">
                <a:latin typeface="A Rezvan" pitchFamily="2" charset="-78"/>
                <a:cs typeface="A Rezvan" pitchFamily="2" charset="-78"/>
              </a:rPr>
              <a:t>تکنیک‌ها و راهکارها</a:t>
            </a:r>
            <a:endParaRPr lang="en-US" sz="5400" b="1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752600" y="6305490"/>
            <a:ext cx="87395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فروم‌ها</a:t>
            </a:r>
            <a:endParaRPr lang="en-U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2050" name="Picture 2" descr="https://d1cq11ki2hqhd3.cloudfront.net/wp-content/uploads/2015/06/Icon-Affiliate-WoB-220px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981200"/>
            <a:ext cx="2095500" cy="2095501"/>
          </a:xfrm>
          <a:prstGeom prst="rect">
            <a:avLst/>
          </a:prstGeom>
          <a:noFill/>
        </p:spPr>
      </p:pic>
      <p:pic>
        <p:nvPicPr>
          <p:cNvPr id="2058" name="Picture 10" descr="http://redboxeasyweb.com/wp-content/uploads/icon-custom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1447800"/>
            <a:ext cx="1714500" cy="1714500"/>
          </a:xfrm>
          <a:prstGeom prst="rect">
            <a:avLst/>
          </a:prstGeom>
          <a:noFill/>
        </p:spPr>
      </p:pic>
      <p:pic>
        <p:nvPicPr>
          <p:cNvPr id="33" name="Picture 4" descr="http://static1.squarespace.com/static/54691977e4b0773873087bc2/t/54ab6cefe4b0f3612b23ab69/1420520688206/Doozy+Labs+Social+Media+Marketing+Ico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3429000"/>
            <a:ext cx="1600200" cy="1600200"/>
          </a:xfrm>
          <a:prstGeom prst="rect">
            <a:avLst/>
          </a:prstGeom>
          <a:noFill/>
        </p:spPr>
      </p:pic>
      <p:pic>
        <p:nvPicPr>
          <p:cNvPr id="2060" name="Picture 12" descr="http://www.nurses-grapevine.com/sites/all/themes/corporateclean/mockup/Forum%20Ic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" y="4709582"/>
            <a:ext cx="3352800" cy="1862667"/>
          </a:xfrm>
          <a:prstGeom prst="rect">
            <a:avLst/>
          </a:prstGeom>
          <a:noFill/>
        </p:spPr>
      </p:pic>
      <p:pic>
        <p:nvPicPr>
          <p:cNvPr id="2064" name="Picture 16" descr="http://www.schoolofthinking.org/wp-content/uploads/2008/08/Icon-Referral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91000" y="4648200"/>
            <a:ext cx="1676400" cy="1419809"/>
          </a:xfrm>
          <a:prstGeom prst="rect">
            <a:avLst/>
          </a:prstGeom>
          <a:noFill/>
        </p:spPr>
      </p:pic>
      <p:pic>
        <p:nvPicPr>
          <p:cNvPr id="2068" name="Picture 20" descr="https://s3.amazonaws.com/VMWebsite/icon_buddymint_inactive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24600" y="381000"/>
            <a:ext cx="1524000" cy="1524001"/>
          </a:xfrm>
          <a:prstGeom prst="rect">
            <a:avLst/>
          </a:prstGeom>
          <a:noFill/>
        </p:spPr>
      </p:pic>
      <p:sp>
        <p:nvSpPr>
          <p:cNvPr id="36" name="Rectangle 35"/>
          <p:cNvSpPr/>
          <p:nvPr/>
        </p:nvSpPr>
        <p:spPr>
          <a:xfrm>
            <a:off x="2743200" y="4050268"/>
            <a:ext cx="13708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شبکه دوستان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800600" y="3200400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رضایت مشتری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9" name="Rectangle 48">
            <a:hlinkClick r:id="rId10"/>
          </p:cNvPr>
          <p:cNvSpPr/>
          <p:nvPr/>
        </p:nvSpPr>
        <p:spPr>
          <a:xfrm>
            <a:off x="6399164" y="1905000"/>
            <a:ext cx="1449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بازایابی شفاهی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096000" y="5029200"/>
            <a:ext cx="1758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شبکه های اجتماعی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191000" y="6031468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دعوت از دوستان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-304800" y="0"/>
            <a:ext cx="65532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248400" y="2286000"/>
            <a:ext cx="2895600" cy="6858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924800" y="0"/>
            <a:ext cx="1219200" cy="22860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6248400" y="0"/>
            <a:ext cx="1676400" cy="304800"/>
          </a:xfrm>
          <a:prstGeom prst="rect">
            <a:avLst/>
          </a:prstGeom>
          <a:solidFill>
            <a:srgbClr val="0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8"/>
          </p:cNvPr>
          <p:cNvSpPr/>
          <p:nvPr/>
        </p:nvSpPr>
        <p:spPr>
          <a:xfrm>
            <a:off x="-381000" y="3505200"/>
            <a:ext cx="9525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برای آشنایی با </a:t>
            </a:r>
          </a:p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Koodak" pitchFamily="2" charset="-78"/>
              </a:rPr>
              <a:t>6 اصل برای بازاریابی ویروسی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کلیک کنید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41" name="Striped Right Arrow 40">
            <a:hlinkClick r:id="rId8"/>
          </p:cNvPr>
          <p:cNvSpPr/>
          <p:nvPr/>
        </p:nvSpPr>
        <p:spPr>
          <a:xfrm rot="18762833">
            <a:off x="4502640" y="2278381"/>
            <a:ext cx="1524000" cy="685800"/>
          </a:xfrm>
          <a:prstGeom prst="striped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6093" y="0"/>
            <a:ext cx="10250093" cy="684706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lowchart: Manual Operation 43"/>
          <p:cNvSpPr/>
          <p:nvPr/>
        </p:nvSpPr>
        <p:spPr>
          <a:xfrm>
            <a:off x="-4048990" y="865914"/>
            <a:ext cx="8077200" cy="1371600"/>
          </a:xfrm>
          <a:prstGeom prst="flowChartManualOperation">
            <a:avLst/>
          </a:prstGeom>
          <a:solidFill>
            <a:srgbClr val="4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5" name="Flowchart: Manual Operation 44"/>
          <p:cNvSpPr/>
          <p:nvPr/>
        </p:nvSpPr>
        <p:spPr>
          <a:xfrm>
            <a:off x="-2400300" y="2265224"/>
            <a:ext cx="4800600" cy="1219200"/>
          </a:xfrm>
          <a:prstGeom prst="flowChartManualOperation">
            <a:avLst/>
          </a:prstGeom>
          <a:solidFill>
            <a:srgbClr val="73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6" name="Flowchart: Manual Operation 45"/>
          <p:cNvSpPr/>
          <p:nvPr/>
        </p:nvSpPr>
        <p:spPr>
          <a:xfrm>
            <a:off x="-1388920" y="3519059"/>
            <a:ext cx="2819400" cy="1288475"/>
          </a:xfrm>
          <a:prstGeom prst="flowChartManualOperation">
            <a:avLst/>
          </a:prstGeom>
          <a:solidFill>
            <a:srgbClr val="A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7" name="Flowchart: Manual Operation 46"/>
          <p:cNvSpPr/>
          <p:nvPr/>
        </p:nvSpPr>
        <p:spPr>
          <a:xfrm>
            <a:off x="-827810" y="4828314"/>
            <a:ext cx="1676400" cy="942110"/>
          </a:xfrm>
          <a:prstGeom prst="flowChartManualOperation">
            <a:avLst/>
          </a:prstGeom>
          <a:solidFill>
            <a:srgbClr val="CD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48" name="Flowchart: Manual Operation 47"/>
          <p:cNvSpPr/>
          <p:nvPr/>
        </p:nvSpPr>
        <p:spPr>
          <a:xfrm flipV="1">
            <a:off x="-827810" y="5791201"/>
            <a:ext cx="1676400" cy="1066799"/>
          </a:xfrm>
          <a:prstGeom prst="flowChartManualOperation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Flowchart: Manual Operation 21"/>
          <p:cNvSpPr/>
          <p:nvPr/>
        </p:nvSpPr>
        <p:spPr>
          <a:xfrm>
            <a:off x="-6729856" y="-387921"/>
            <a:ext cx="13369646" cy="1219200"/>
          </a:xfrm>
          <a:prstGeom prst="flowChartManualOperati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533131" y="2"/>
            <a:ext cx="5294464" cy="6847060"/>
          </a:xfrm>
          <a:custGeom>
            <a:avLst/>
            <a:gdLst>
              <a:gd name="connsiteX0" fmla="*/ 0 w 6318913"/>
              <a:gd name="connsiteY0" fmla="*/ 5773003 h 5773003"/>
              <a:gd name="connsiteX1" fmla="*/ 1009934 w 6318913"/>
              <a:gd name="connsiteY1" fmla="*/ 5759355 h 5773003"/>
              <a:gd name="connsiteX2" fmla="*/ 1351128 w 6318913"/>
              <a:gd name="connsiteY2" fmla="*/ 4817660 h 5773003"/>
              <a:gd name="connsiteX3" fmla="*/ 1937982 w 6318913"/>
              <a:gd name="connsiteY3" fmla="*/ 3507475 h 5773003"/>
              <a:gd name="connsiteX4" fmla="*/ 2893325 w 6318913"/>
              <a:gd name="connsiteY4" fmla="*/ 2265528 h 5773003"/>
              <a:gd name="connsiteX5" fmla="*/ 4517409 w 6318913"/>
              <a:gd name="connsiteY5" fmla="*/ 873457 h 5773003"/>
              <a:gd name="connsiteX6" fmla="*/ 6318913 w 6318913"/>
              <a:gd name="connsiteY6" fmla="*/ 0 h 5773003"/>
              <a:gd name="connsiteX0" fmla="*/ 0 w 6318913"/>
              <a:gd name="connsiteY0" fmla="*/ 5773003 h 5788384"/>
              <a:gd name="connsiteX1" fmla="*/ 1024449 w 6318913"/>
              <a:gd name="connsiteY1" fmla="*/ 5788384 h 5788384"/>
              <a:gd name="connsiteX2" fmla="*/ 1351128 w 6318913"/>
              <a:gd name="connsiteY2" fmla="*/ 4817660 h 5788384"/>
              <a:gd name="connsiteX3" fmla="*/ 1937982 w 6318913"/>
              <a:gd name="connsiteY3" fmla="*/ 3507475 h 5788384"/>
              <a:gd name="connsiteX4" fmla="*/ 2893325 w 6318913"/>
              <a:gd name="connsiteY4" fmla="*/ 2265528 h 5788384"/>
              <a:gd name="connsiteX5" fmla="*/ 4517409 w 6318913"/>
              <a:gd name="connsiteY5" fmla="*/ 873457 h 5788384"/>
              <a:gd name="connsiteX6" fmla="*/ 6318913 w 6318913"/>
              <a:gd name="connsiteY6" fmla="*/ 0 h 5788384"/>
              <a:gd name="connsiteX0" fmla="*/ 0 w 6318913"/>
              <a:gd name="connsiteY0" fmla="*/ 5773003 h 6260633"/>
              <a:gd name="connsiteX1" fmla="*/ 1024449 w 6318913"/>
              <a:gd name="connsiteY1" fmla="*/ 5788384 h 6260633"/>
              <a:gd name="connsiteX2" fmla="*/ 1351128 w 6318913"/>
              <a:gd name="connsiteY2" fmla="*/ 4817660 h 6260633"/>
              <a:gd name="connsiteX3" fmla="*/ 1937982 w 6318913"/>
              <a:gd name="connsiteY3" fmla="*/ 3507475 h 6260633"/>
              <a:gd name="connsiteX4" fmla="*/ 2893325 w 6318913"/>
              <a:gd name="connsiteY4" fmla="*/ 2265528 h 6260633"/>
              <a:gd name="connsiteX5" fmla="*/ 4517409 w 6318913"/>
              <a:gd name="connsiteY5" fmla="*/ 873457 h 6260633"/>
              <a:gd name="connsiteX6" fmla="*/ 6318913 w 6318913"/>
              <a:gd name="connsiteY6" fmla="*/ 0 h 6260633"/>
              <a:gd name="connsiteX0" fmla="*/ 572122 w 5294464"/>
              <a:gd name="connsiteY0" fmla="*/ 6847060 h 6847768"/>
              <a:gd name="connsiteX1" fmla="*/ 0 w 5294464"/>
              <a:gd name="connsiteY1" fmla="*/ 5788384 h 6847768"/>
              <a:gd name="connsiteX2" fmla="*/ 326679 w 5294464"/>
              <a:gd name="connsiteY2" fmla="*/ 4817660 h 6847768"/>
              <a:gd name="connsiteX3" fmla="*/ 913533 w 5294464"/>
              <a:gd name="connsiteY3" fmla="*/ 3507475 h 6847768"/>
              <a:gd name="connsiteX4" fmla="*/ 1868876 w 5294464"/>
              <a:gd name="connsiteY4" fmla="*/ 2265528 h 6847768"/>
              <a:gd name="connsiteX5" fmla="*/ 3492960 w 5294464"/>
              <a:gd name="connsiteY5" fmla="*/ 873457 h 6847768"/>
              <a:gd name="connsiteX6" fmla="*/ 5294464 w 5294464"/>
              <a:gd name="connsiteY6" fmla="*/ 0 h 6847768"/>
              <a:gd name="connsiteX0" fmla="*/ 572122 w 5294464"/>
              <a:gd name="connsiteY0" fmla="*/ 6847060 h 6847060"/>
              <a:gd name="connsiteX1" fmla="*/ 0 w 5294464"/>
              <a:gd name="connsiteY1" fmla="*/ 5788384 h 6847060"/>
              <a:gd name="connsiteX2" fmla="*/ 326679 w 5294464"/>
              <a:gd name="connsiteY2" fmla="*/ 4817660 h 6847060"/>
              <a:gd name="connsiteX3" fmla="*/ 913533 w 5294464"/>
              <a:gd name="connsiteY3" fmla="*/ 3507475 h 6847060"/>
              <a:gd name="connsiteX4" fmla="*/ 1868876 w 5294464"/>
              <a:gd name="connsiteY4" fmla="*/ 2265528 h 6847060"/>
              <a:gd name="connsiteX5" fmla="*/ 3492960 w 5294464"/>
              <a:gd name="connsiteY5" fmla="*/ 873457 h 6847060"/>
              <a:gd name="connsiteX6" fmla="*/ 5294464 w 5294464"/>
              <a:gd name="connsiteY6" fmla="*/ 0 h 6847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94464" h="6847060">
                <a:moveTo>
                  <a:pt x="572122" y="6847060"/>
                </a:moveTo>
                <a:cubicBezTo>
                  <a:pt x="550748" y="6837672"/>
                  <a:pt x="529375" y="6857314"/>
                  <a:pt x="0" y="5788384"/>
                </a:cubicBezTo>
                <a:lnTo>
                  <a:pt x="326679" y="4817660"/>
                </a:lnTo>
                <a:lnTo>
                  <a:pt x="913533" y="3507475"/>
                </a:lnTo>
                <a:lnTo>
                  <a:pt x="1868876" y="2265528"/>
                </a:lnTo>
                <a:lnTo>
                  <a:pt x="3492960" y="873457"/>
                </a:lnTo>
                <a:lnTo>
                  <a:pt x="5294464" y="0"/>
                </a:lnTo>
              </a:path>
            </a:pathLst>
          </a:cu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807638" y="5181600"/>
            <a:ext cx="6107762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>
                <a:solidFill>
                  <a:schemeClr val="bg1"/>
                </a:solidFill>
                <a:cs typeface="A Chamran" panose="00000400000000000000" pitchFamily="2" charset="-78"/>
              </a:rPr>
              <a:t>با </a:t>
            </a:r>
            <a:r>
              <a:rPr lang="fa-IR" sz="4400" dirty="0" smtClean="0">
                <a:solidFill>
                  <a:srgbClr val="FFFF00"/>
                </a:solidFill>
                <a:cs typeface="A Chamran" panose="00000400000000000000" pitchFamily="2" charset="-78"/>
              </a:rPr>
              <a:t>کنجکاوی</a:t>
            </a:r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 در </a:t>
            </a:r>
            <a:r>
              <a:rPr lang="fa-IR" sz="4400" dirty="0" smtClean="0">
                <a:solidFill>
                  <a:srgbClr val="FFFF00"/>
                </a:solidFill>
                <a:cs typeface="A Chamran" panose="00000400000000000000" pitchFamily="2" charset="-78"/>
              </a:rPr>
              <a:t>داده‌ها</a:t>
            </a:r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 و </a:t>
            </a:r>
            <a:r>
              <a:rPr lang="fa-IR" sz="4400" dirty="0" smtClean="0">
                <a:solidFill>
                  <a:srgbClr val="FFFF00"/>
                </a:solidFill>
                <a:cs typeface="A Chamran" panose="00000400000000000000" pitchFamily="2" charset="-78"/>
              </a:rPr>
              <a:t>خلاقیت </a:t>
            </a:r>
          </a:p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رشدتان </a:t>
            </a:r>
            <a:r>
              <a:rPr lang="fa-IR" sz="4400" dirty="0">
                <a:solidFill>
                  <a:schemeClr val="bg1"/>
                </a:solidFill>
                <a:cs typeface="A Chamran" panose="00000400000000000000" pitchFamily="2" charset="-78"/>
              </a:rPr>
              <a:t>را </a:t>
            </a:r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بهبود </a:t>
            </a:r>
            <a:r>
              <a:rPr lang="fa-IR" sz="4400" dirty="0">
                <a:solidFill>
                  <a:schemeClr val="bg1"/>
                </a:solidFill>
                <a:cs typeface="A Chamran" panose="00000400000000000000" pitchFamily="2" charset="-78"/>
              </a:rPr>
              <a:t>دهید</a:t>
            </a:r>
            <a:endParaRPr lang="en-US" sz="44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2367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5334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این اسلاید بخشی از ارائه من در کارگاه</a:t>
            </a: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1618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از «خلق ارزش» تا «استراتژی رشد» </a:t>
            </a:r>
          </a:p>
          <a:p>
            <a:pPr algn="ctr" rtl="1"/>
            <a:r>
              <a:rPr lang="fa-IR" sz="36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برای استارتاپ‌ها</a:t>
            </a:r>
            <a:endParaRPr lang="en-US" sz="28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438400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بود که در اتاق بازرگانی اصفهان برگزار شد.</a:t>
            </a:r>
          </a:p>
          <a:p>
            <a:pPr algn="ctr" rtl="1">
              <a:defRPr/>
            </a:pPr>
            <a:endParaRPr lang="fa-IR" sz="11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برای مشاهده مطالب دیگر ارائه شده در این کارگاه</a:t>
            </a:r>
          </a:p>
          <a:p>
            <a:pPr algn="ctr" rtl="1">
              <a:defRPr/>
            </a:pPr>
            <a:r>
              <a:rPr lang="fa-IR" sz="3200" dirty="0" smtClean="0">
                <a:cs typeface="B Koodak" pitchFamily="2" charset="-78"/>
              </a:rPr>
              <a:t>روی لینک زیر کلیک کنید</a:t>
            </a:r>
            <a:endParaRPr lang="en-US" sz="3200" dirty="0" smtClean="0">
              <a:cs typeface="B Koodak" pitchFamily="2" charset="-78"/>
            </a:endParaRPr>
          </a:p>
        </p:txBody>
      </p:sp>
      <p:pic>
        <p:nvPicPr>
          <p:cNvPr id="11" name="Picture 2" descr="D:\dropbox\Dropbox (Personal)\work\slides\Published\49 اسلایدهای کارگاه مدل ارزش و مدل رشد استارتاپ ها (اتاق بازرگانی اصفهان)\Value &amp; Growth Models for Startups - Slilde Series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19400" y="4000500"/>
            <a:ext cx="3505200" cy="2628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52362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1524000"/>
            <a:ext cx="9144000" cy="11464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مفهوم </a:t>
            </a:r>
            <a:r>
              <a:rPr lang="fa-IR" sz="2000" b="1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مدل تصمیم‌گیری مشتری </a:t>
            </a:r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به شما کمک </a:t>
            </a:r>
          </a:p>
          <a:p>
            <a:pPr algn="ctr" rtl="1"/>
            <a:r>
              <a:rPr lang="fa-IR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می‌کند، فرایند خرید مشتریان خود را درک کنید.</a:t>
            </a:r>
          </a:p>
          <a:p>
            <a:pPr algn="ctr" rtl="1"/>
            <a:endParaRPr lang="fa-IR" sz="1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با کلیک روی تصویر زیر آن را مطالعه کنید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23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مطالب مرتبط</a:t>
            </a:r>
            <a:endParaRPr lang="en-US" sz="7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44" name="Picture 4" descr="D:\dropbox\Dropbox (Personal)\@axprint\slideshare\growth\slides\03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2971800"/>
            <a:ext cx="3200400" cy="2400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27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-76200" y="1531203"/>
            <a:ext cx="9144000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مفهوم </a:t>
            </a:r>
            <a:r>
              <a:rPr lang="fa-IR" sz="2400" b="1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پرسونای خریدار </a:t>
            </a: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به شما کمک می‌کند،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مشتریان خود را بهتر بشناسید.</a:t>
            </a:r>
          </a:p>
          <a:p>
            <a:pPr algn="ctr" rtl="1"/>
            <a:endParaRPr lang="fa-IR" sz="105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با کلیک روی تصویر زیر آن را مطالعه کنید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23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مطالب مرتبط</a:t>
            </a:r>
            <a:endParaRPr lang="en-US" sz="7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42" name="Picture 2" descr="‫چیست؟‬ ‫خریذار‬ ‫پرسونای‬ ‫یک‬&#10;‫پزطوًای‬‫خزیذار‬‫یک‬‫غ‬ ‫وای‬ً‫یل‬ ‫ک‬‫و‬‫یی‬ ‫روا‬‫اس‬‫یک‬‫ؼتزی‬ ‫ه‬‫ل‬‫آ‬ٍ‫ایذ‬‫اطت‬.‫ا...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4600" y="2895600"/>
            <a:ext cx="4114800" cy="23153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27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" name="Oval 3">
            <a:hlinkClick r:id="rId3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اگر مطالب این اسلاید برای‌تان مفید بود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254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آن را با دیگران به اشتراک بگذارید</a:t>
            </a:r>
            <a:endParaRPr lang="en-US" sz="32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800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rgbClr val="FFFF00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rgbClr val="FFFF00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962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و با این کار به من کمک کنید </a:t>
            </a:r>
          </a:p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تا به افراد بیشتری کمک کنم</a:t>
            </a:r>
            <a:endParaRPr lang="en-US" sz="2400" dirty="0" smtClean="0">
              <a:cs typeface="B Koodak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5556" t="80889" r="67778" b="12889"/>
          <a:stretch>
            <a:fillRect/>
          </a:stretch>
        </p:blipFill>
        <p:spPr bwMode="auto">
          <a:xfrm>
            <a:off x="3200400" y="6182360"/>
            <a:ext cx="289560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0" y="552586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با کلیک روی دکمه </a:t>
            </a:r>
            <a:r>
              <a:rPr lang="en-US" dirty="0" smtClean="0">
                <a:cs typeface="B Yekan" pitchFamily="2" charset="-78"/>
              </a:rPr>
              <a:t>Share</a:t>
            </a:r>
            <a:r>
              <a:rPr lang="fa-IR" dirty="0" smtClean="0">
                <a:cs typeface="B Yekan" pitchFamily="2" charset="-78"/>
              </a:rPr>
              <a:t> </a:t>
            </a:r>
          </a:p>
          <a:p>
            <a:pPr algn="ctr" rtl="1"/>
            <a:r>
              <a:rPr lang="fa-IR" dirty="0" smtClean="0">
                <a:cs typeface="B Yekan" pitchFamily="2" charset="-78"/>
              </a:rPr>
              <a:t>پایین همین اسلاید</a:t>
            </a:r>
            <a:endParaRPr lang="en-US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523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hlinkClick r:id="rId4"/>
          </p:cNvPr>
          <p:cNvSpPr txBox="1"/>
          <p:nvPr/>
        </p:nvSpPr>
        <p:spPr>
          <a:xfrm>
            <a:off x="0" y="3544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www.slideshare.net/mahdinasseri</a:t>
            </a:r>
          </a:p>
        </p:txBody>
      </p:sp>
      <p:sp>
        <p:nvSpPr>
          <p:cNvPr id="6" name="Rectangle 5">
            <a:hlinkClick r:id="rId4"/>
          </p:cNvPr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>
            <a:hlinkClick r:id="rId4"/>
          </p:cNvPr>
          <p:cNvSpPr/>
          <p:nvPr/>
        </p:nvSpPr>
        <p:spPr>
          <a:xfrm>
            <a:off x="0" y="4356318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مشاور، مربی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0546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4999" b="8751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2362200" y="57912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4000" dirty="0">
                <a:solidFill>
                  <a:schemeClr val="bg1"/>
                </a:solidFill>
                <a:cs typeface="A Chamran" panose="00000400000000000000" pitchFamily="2" charset="-78"/>
              </a:rPr>
              <a:t>ارزش پیشنهادی </a:t>
            </a:r>
            <a:r>
              <a:rPr lang="fa-IR" sz="40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خوب</a:t>
            </a:r>
            <a:endParaRPr lang="en-US" sz="40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828800" y="4572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66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رشد کم</a:t>
            </a:r>
            <a:endParaRPr lang="en-US" sz="66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76400" y="54214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800" dirty="0" smtClean="0">
                <a:solidFill>
                  <a:schemeClr val="bg1">
                    <a:lumMod val="65000"/>
                  </a:schemeClr>
                </a:solidFill>
                <a:cs typeface="A Chamran" panose="00000400000000000000" pitchFamily="2" charset="-78"/>
              </a:rPr>
              <a:t>استارتاپ شما</a:t>
            </a:r>
            <a:endParaRPr lang="en-US" sz="2800" dirty="0">
              <a:solidFill>
                <a:schemeClr val="bg1">
                  <a:lumMod val="65000"/>
                </a:schemeClr>
              </a:solidFill>
              <a:cs typeface="A Chamr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4194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09"/>
          <a:stretch/>
        </p:blipFill>
        <p:spPr>
          <a:xfrm>
            <a:off x="0" y="-94343"/>
            <a:ext cx="9144000" cy="695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4400" dirty="0" smtClean="0">
                <a:solidFill>
                  <a:schemeClr val="bg1"/>
                </a:solidFill>
                <a:cs typeface="B Yekan" panose="00000400000000000000" pitchFamily="2" charset="-78"/>
              </a:rPr>
              <a:t>شما به یک </a:t>
            </a:r>
            <a:r>
              <a:rPr lang="fa-IR" sz="5400" dirty="0" smtClean="0">
                <a:solidFill>
                  <a:srgbClr val="FFFF00"/>
                </a:solidFill>
                <a:cs typeface="A Chamran" panose="00000400000000000000" pitchFamily="2" charset="-78"/>
              </a:rPr>
              <a:t>مدل رشد پایدار </a:t>
            </a:r>
            <a:r>
              <a:rPr lang="fa-IR" sz="4400" dirty="0" smtClean="0">
                <a:solidFill>
                  <a:schemeClr val="bg1"/>
                </a:solidFill>
                <a:cs typeface="B Yekan" panose="00000400000000000000" pitchFamily="2" charset="-78"/>
              </a:rPr>
              <a:t>نیاز دارید</a:t>
            </a:r>
            <a:endParaRPr lang="en-US" sz="4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1531203"/>
            <a:ext cx="9144000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برای آشنایی بیشتر با مدل‌های رشد استارتاپ‌ها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اسلاید زیر را ببینید.</a:t>
            </a:r>
          </a:p>
          <a:p>
            <a:pPr algn="ctr" rtl="1"/>
            <a:endParaRPr lang="fa-IR" sz="1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(روی تصویر کلیک کنید)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23671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مطالب مرتبط</a:t>
            </a:r>
            <a:endParaRPr lang="en-US" sz="72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6" name="Picture 2" descr="D:\dropbox\Dropbox (Personal)\@axprint\slideshare\growth\slides\01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2971800"/>
            <a:ext cx="3429000" cy="2571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95274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2409"/>
          <a:stretch/>
        </p:blipFill>
        <p:spPr>
          <a:xfrm>
            <a:off x="0" y="-94343"/>
            <a:ext cx="9144000" cy="695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8580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4400" dirty="0" smtClean="0">
                <a:solidFill>
                  <a:schemeClr val="bg1">
                    <a:lumMod val="75000"/>
                  </a:schemeClr>
                </a:solidFill>
                <a:cs typeface="B Yekan" panose="00000400000000000000" pitchFamily="2" charset="-78"/>
              </a:rPr>
              <a:t>شما به یک </a:t>
            </a:r>
            <a:r>
              <a:rPr lang="fa-IR" sz="5400" dirty="0" smtClean="0">
                <a:solidFill>
                  <a:schemeClr val="bg1">
                    <a:lumMod val="75000"/>
                  </a:schemeClr>
                </a:solidFill>
                <a:cs typeface="A Chamran" panose="00000400000000000000" pitchFamily="2" charset="-78"/>
              </a:rPr>
              <a:t>مدل رشد پایدار </a:t>
            </a:r>
            <a:r>
              <a:rPr lang="fa-IR" sz="4400" dirty="0" smtClean="0">
                <a:solidFill>
                  <a:schemeClr val="bg1">
                    <a:lumMod val="75000"/>
                  </a:schemeClr>
                </a:solidFill>
                <a:cs typeface="B Yekan" panose="00000400000000000000" pitchFamily="2" charset="-78"/>
              </a:rPr>
              <a:t>نیاز دارید</a:t>
            </a:r>
            <a:endParaRPr lang="en-US" sz="4400" dirty="0">
              <a:solidFill>
                <a:schemeClr val="bg1">
                  <a:lumMod val="75000"/>
                </a:schemeClr>
              </a:solidFill>
              <a:cs typeface="B Yeka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6002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4400" dirty="0" smtClean="0">
                <a:solidFill>
                  <a:srgbClr val="FFFF00"/>
                </a:solidFill>
                <a:cs typeface="B Yekan" panose="00000400000000000000" pitchFamily="2" charset="-78"/>
              </a:rPr>
              <a:t>و ابزاری برای مدل‌سازی رشد استارتاپ‌تان</a:t>
            </a:r>
            <a:endParaRPr lang="en-US" sz="44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0"/>
            <a:ext cx="762000" cy="762000"/>
          </a:xfrm>
          <a:prstGeom prst="rect">
            <a:avLst/>
          </a:prstGeom>
          <a:noFill/>
        </p:spPr>
      </p:pic>
      <p:pic>
        <p:nvPicPr>
          <p:cNvPr id="6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62000" cy="762000"/>
          </a:xfrm>
          <a:prstGeom prst="rect">
            <a:avLst/>
          </a:prstGeom>
          <a:noFill/>
        </p:spPr>
      </p:pic>
      <p:pic>
        <p:nvPicPr>
          <p:cNvPr id="6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0"/>
            <a:ext cx="762000" cy="762000"/>
          </a:xfrm>
          <a:prstGeom prst="rect">
            <a:avLst/>
          </a:prstGeom>
          <a:noFill/>
        </p:spPr>
      </p:pic>
      <p:pic>
        <p:nvPicPr>
          <p:cNvPr id="6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9310" y="0"/>
            <a:ext cx="762000" cy="762000"/>
          </a:xfrm>
          <a:prstGeom prst="rect">
            <a:avLst/>
          </a:prstGeom>
          <a:noFill/>
        </p:spPr>
      </p:pic>
      <p:pic>
        <p:nvPicPr>
          <p:cNvPr id="7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110" y="0"/>
            <a:ext cx="762000" cy="762000"/>
          </a:xfrm>
          <a:prstGeom prst="rect">
            <a:avLst/>
          </a:prstGeom>
          <a:noFill/>
        </p:spPr>
      </p:pic>
      <p:pic>
        <p:nvPicPr>
          <p:cNvPr id="7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0"/>
            <a:ext cx="762000" cy="762000"/>
          </a:xfrm>
          <a:prstGeom prst="rect">
            <a:avLst/>
          </a:prstGeom>
          <a:noFill/>
        </p:spPr>
      </p:pic>
      <p:pic>
        <p:nvPicPr>
          <p:cNvPr id="7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0"/>
            <a:ext cx="762000" cy="762000"/>
          </a:xfrm>
          <a:prstGeom prst="rect">
            <a:avLst/>
          </a:prstGeom>
          <a:noFill/>
        </p:spPr>
      </p:pic>
      <p:pic>
        <p:nvPicPr>
          <p:cNvPr id="7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5290" y="0"/>
            <a:ext cx="762000" cy="762000"/>
          </a:xfrm>
          <a:prstGeom prst="rect">
            <a:avLst/>
          </a:prstGeom>
          <a:noFill/>
        </p:spPr>
      </p:pic>
      <p:pic>
        <p:nvPicPr>
          <p:cNvPr id="7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1090" y="0"/>
            <a:ext cx="762000" cy="762000"/>
          </a:xfrm>
          <a:prstGeom prst="rect">
            <a:avLst/>
          </a:prstGeom>
          <a:noFill/>
        </p:spPr>
      </p:pic>
      <p:pic>
        <p:nvPicPr>
          <p:cNvPr id="7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0"/>
            <a:ext cx="762000" cy="762000"/>
          </a:xfrm>
          <a:prstGeom prst="rect">
            <a:avLst/>
          </a:prstGeom>
          <a:noFill/>
        </p:spPr>
      </p:pic>
      <p:pic>
        <p:nvPicPr>
          <p:cNvPr id="7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0"/>
            <a:ext cx="762000" cy="762000"/>
          </a:xfrm>
          <a:prstGeom prst="rect">
            <a:avLst/>
          </a:prstGeom>
          <a:noFill/>
        </p:spPr>
      </p:pic>
      <p:pic>
        <p:nvPicPr>
          <p:cNvPr id="7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4690" y="0"/>
            <a:ext cx="762000" cy="762000"/>
          </a:xfrm>
          <a:prstGeom prst="rect">
            <a:avLst/>
          </a:prstGeom>
          <a:noFill/>
        </p:spPr>
      </p:pic>
      <p:pic>
        <p:nvPicPr>
          <p:cNvPr id="7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0490" y="0"/>
            <a:ext cx="762000" cy="762000"/>
          </a:xfrm>
          <a:prstGeom prst="rect">
            <a:avLst/>
          </a:prstGeom>
          <a:noFill/>
        </p:spPr>
      </p:pic>
      <p:sp>
        <p:nvSpPr>
          <p:cNvPr id="6" name="Flowchart: Manual Operation 5"/>
          <p:cNvSpPr/>
          <p:nvPr/>
        </p:nvSpPr>
        <p:spPr>
          <a:xfrm>
            <a:off x="512620" y="865910"/>
            <a:ext cx="8077200" cy="1371600"/>
          </a:xfrm>
          <a:prstGeom prst="flowChartManualOperat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2161310" y="2265220"/>
            <a:ext cx="4800600" cy="1219200"/>
          </a:xfrm>
          <a:prstGeom prst="flowChartManualOperation">
            <a:avLst/>
          </a:prstGeom>
          <a:solidFill>
            <a:srgbClr val="C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3172690" y="3519055"/>
            <a:ext cx="2819400" cy="1288475"/>
          </a:xfrm>
          <a:prstGeom prst="flowChartManualOperation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3733800" y="4828310"/>
            <a:ext cx="1676400" cy="942110"/>
          </a:xfrm>
          <a:prstGeom prst="flowChartManualOperation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3733800" y="5791197"/>
            <a:ext cx="1676400" cy="1066799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22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00200"/>
            <a:ext cx="762000" cy="762000"/>
          </a:xfrm>
          <a:prstGeom prst="rect">
            <a:avLst/>
          </a:prstGeom>
          <a:noFill/>
        </p:spPr>
      </p:pic>
      <p:pic>
        <p:nvPicPr>
          <p:cNvPr id="4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00200"/>
            <a:ext cx="762000" cy="762000"/>
          </a:xfrm>
          <a:prstGeom prst="rect">
            <a:avLst/>
          </a:prstGeom>
          <a:noFill/>
        </p:spPr>
      </p:pic>
      <p:pic>
        <p:nvPicPr>
          <p:cNvPr id="4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2910" y="1600200"/>
            <a:ext cx="762000" cy="762000"/>
          </a:xfrm>
          <a:prstGeom prst="rect">
            <a:avLst/>
          </a:prstGeom>
          <a:noFill/>
        </p:spPr>
      </p:pic>
      <p:pic>
        <p:nvPicPr>
          <p:cNvPr id="4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1600200"/>
            <a:ext cx="762000" cy="762000"/>
          </a:xfrm>
          <a:prstGeom prst="rect">
            <a:avLst/>
          </a:prstGeom>
          <a:noFill/>
        </p:spPr>
      </p:pic>
      <p:pic>
        <p:nvPicPr>
          <p:cNvPr id="4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762000" cy="762000"/>
          </a:xfrm>
          <a:prstGeom prst="rect">
            <a:avLst/>
          </a:prstGeom>
          <a:noFill/>
        </p:spPr>
      </p:pic>
      <p:pic>
        <p:nvPicPr>
          <p:cNvPr id="5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600200"/>
            <a:ext cx="762000" cy="762000"/>
          </a:xfrm>
          <a:prstGeom prst="rect">
            <a:avLst/>
          </a:prstGeom>
          <a:noFill/>
        </p:spPr>
      </p:pic>
      <p:pic>
        <p:nvPicPr>
          <p:cNvPr id="5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310" y="1600200"/>
            <a:ext cx="762000" cy="762000"/>
          </a:xfrm>
          <a:prstGeom prst="rect">
            <a:avLst/>
          </a:prstGeom>
          <a:noFill/>
        </p:spPr>
      </p:pic>
      <p:pic>
        <p:nvPicPr>
          <p:cNvPr id="5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690" y="2895600"/>
            <a:ext cx="762000" cy="762000"/>
          </a:xfrm>
          <a:prstGeom prst="rect">
            <a:avLst/>
          </a:prstGeom>
          <a:noFill/>
        </p:spPr>
      </p:pic>
      <p:pic>
        <p:nvPicPr>
          <p:cNvPr id="5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95600"/>
            <a:ext cx="762000" cy="762000"/>
          </a:xfrm>
          <a:prstGeom prst="rect">
            <a:avLst/>
          </a:prstGeom>
          <a:noFill/>
        </p:spPr>
      </p:pic>
      <p:pic>
        <p:nvPicPr>
          <p:cNvPr id="5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895600"/>
            <a:ext cx="762000" cy="762000"/>
          </a:xfrm>
          <a:prstGeom prst="rect">
            <a:avLst/>
          </a:prstGeom>
          <a:noFill/>
        </p:spPr>
      </p:pic>
      <p:pic>
        <p:nvPicPr>
          <p:cNvPr id="5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6290" y="2895600"/>
            <a:ext cx="762000" cy="762000"/>
          </a:xfrm>
          <a:prstGeom prst="rect">
            <a:avLst/>
          </a:prstGeom>
          <a:noFill/>
        </p:spPr>
      </p:pic>
      <p:pic>
        <p:nvPicPr>
          <p:cNvPr id="6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4191000"/>
            <a:ext cx="762000" cy="762000"/>
          </a:xfrm>
          <a:prstGeom prst="rect">
            <a:avLst/>
          </a:prstGeom>
          <a:noFill/>
        </p:spPr>
      </p:pic>
      <p:pic>
        <p:nvPicPr>
          <p:cNvPr id="6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191000"/>
            <a:ext cx="762000" cy="762000"/>
          </a:xfrm>
          <a:prstGeom prst="rect">
            <a:avLst/>
          </a:prstGeom>
          <a:noFill/>
        </p:spPr>
      </p:pic>
      <p:pic>
        <p:nvPicPr>
          <p:cNvPr id="6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181600"/>
            <a:ext cx="762000" cy="762000"/>
          </a:xfrm>
          <a:prstGeom prst="rect">
            <a:avLst/>
          </a:prstGeom>
          <a:noFill/>
        </p:spPr>
      </p:pic>
      <p:pic>
        <p:nvPicPr>
          <p:cNvPr id="6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6248400"/>
            <a:ext cx="762000" cy="762000"/>
          </a:xfrm>
          <a:prstGeom prst="rect">
            <a:avLst/>
          </a:prstGeom>
          <a:noFill/>
        </p:spPr>
      </p:pic>
      <p:pic>
        <p:nvPicPr>
          <p:cNvPr id="6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6248400"/>
            <a:ext cx="762000" cy="762000"/>
          </a:xfrm>
          <a:prstGeom prst="rect">
            <a:avLst/>
          </a:prstGeom>
          <a:noFill/>
        </p:spPr>
      </p:pic>
      <p:sp>
        <p:nvSpPr>
          <p:cNvPr id="14" name="Flowchart: Manual Operation 13"/>
          <p:cNvSpPr/>
          <p:nvPr/>
        </p:nvSpPr>
        <p:spPr>
          <a:xfrm>
            <a:off x="-2168246" y="-387925"/>
            <a:ext cx="13369646" cy="1219200"/>
          </a:xfrm>
          <a:prstGeom prst="flowChartManualOperation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38800" y="3581400"/>
            <a:ext cx="34531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cs typeface="A Chamran" pitchFamily="2" charset="-78"/>
              </a:rPr>
              <a:t>فـــانــل</a:t>
            </a:r>
            <a:endParaRPr lang="en-US" sz="9600" dirty="0">
              <a:cs typeface="A Chamran" pitchFamily="2" charset="-78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28600" y="3657600"/>
            <a:ext cx="32720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cs typeface="A Chamran" pitchFamily="2" charset="-78"/>
              </a:rPr>
              <a:t>مشتری</a:t>
            </a:r>
            <a:endParaRPr lang="en-US" sz="9600" dirty="0" smtClean="0">
              <a:cs typeface="A Chamran" pitchFamily="2" charset="-78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6200" y="5334000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ابزاری برای 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مدل‌سازی و ارزیابی رشد پایدار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486400" y="5265003"/>
            <a:ext cx="3387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ابزاری برای 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برنامه‌ریزی و اجرای بازاریابی</a:t>
            </a:r>
            <a:endParaRPr lang="en-US" sz="24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3716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0"/>
            <a:ext cx="762000" cy="762000"/>
          </a:xfrm>
          <a:prstGeom prst="rect">
            <a:avLst/>
          </a:prstGeom>
          <a:noFill/>
        </p:spPr>
      </p:pic>
      <p:pic>
        <p:nvPicPr>
          <p:cNvPr id="6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762000" cy="762000"/>
          </a:xfrm>
          <a:prstGeom prst="rect">
            <a:avLst/>
          </a:prstGeom>
          <a:noFill/>
        </p:spPr>
      </p:pic>
      <p:pic>
        <p:nvPicPr>
          <p:cNvPr id="6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0"/>
            <a:ext cx="762000" cy="762000"/>
          </a:xfrm>
          <a:prstGeom prst="rect">
            <a:avLst/>
          </a:prstGeom>
          <a:noFill/>
        </p:spPr>
      </p:pic>
      <p:pic>
        <p:nvPicPr>
          <p:cNvPr id="6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9310" y="0"/>
            <a:ext cx="762000" cy="762000"/>
          </a:xfrm>
          <a:prstGeom prst="rect">
            <a:avLst/>
          </a:prstGeom>
          <a:noFill/>
        </p:spPr>
      </p:pic>
      <p:pic>
        <p:nvPicPr>
          <p:cNvPr id="7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5110" y="0"/>
            <a:ext cx="762000" cy="762000"/>
          </a:xfrm>
          <a:prstGeom prst="rect">
            <a:avLst/>
          </a:prstGeom>
          <a:noFill/>
        </p:spPr>
      </p:pic>
      <p:pic>
        <p:nvPicPr>
          <p:cNvPr id="71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0"/>
            <a:ext cx="762000" cy="762000"/>
          </a:xfrm>
          <a:prstGeom prst="rect">
            <a:avLst/>
          </a:prstGeom>
          <a:noFill/>
        </p:spPr>
      </p:pic>
      <p:pic>
        <p:nvPicPr>
          <p:cNvPr id="7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0"/>
            <a:ext cx="762000" cy="762000"/>
          </a:xfrm>
          <a:prstGeom prst="rect">
            <a:avLst/>
          </a:prstGeom>
          <a:noFill/>
        </p:spPr>
      </p:pic>
      <p:pic>
        <p:nvPicPr>
          <p:cNvPr id="7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25290" y="0"/>
            <a:ext cx="762000" cy="762000"/>
          </a:xfrm>
          <a:prstGeom prst="rect">
            <a:avLst/>
          </a:prstGeom>
          <a:noFill/>
        </p:spPr>
      </p:pic>
      <p:pic>
        <p:nvPicPr>
          <p:cNvPr id="7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1090" y="0"/>
            <a:ext cx="762000" cy="762000"/>
          </a:xfrm>
          <a:prstGeom prst="rect">
            <a:avLst/>
          </a:prstGeom>
          <a:noFill/>
        </p:spPr>
      </p:pic>
      <p:pic>
        <p:nvPicPr>
          <p:cNvPr id="7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0"/>
            <a:ext cx="762000" cy="762000"/>
          </a:xfrm>
          <a:prstGeom prst="rect">
            <a:avLst/>
          </a:prstGeom>
          <a:noFill/>
        </p:spPr>
      </p:pic>
      <p:pic>
        <p:nvPicPr>
          <p:cNvPr id="7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10400" y="0"/>
            <a:ext cx="762000" cy="762000"/>
          </a:xfrm>
          <a:prstGeom prst="rect">
            <a:avLst/>
          </a:prstGeom>
          <a:noFill/>
        </p:spPr>
      </p:pic>
      <p:pic>
        <p:nvPicPr>
          <p:cNvPr id="7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44690" y="0"/>
            <a:ext cx="762000" cy="762000"/>
          </a:xfrm>
          <a:prstGeom prst="rect">
            <a:avLst/>
          </a:prstGeom>
          <a:noFill/>
        </p:spPr>
      </p:pic>
      <p:pic>
        <p:nvPicPr>
          <p:cNvPr id="79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30490" y="0"/>
            <a:ext cx="762000" cy="762000"/>
          </a:xfrm>
          <a:prstGeom prst="rect">
            <a:avLst/>
          </a:prstGeom>
          <a:noFill/>
        </p:spPr>
      </p:pic>
      <p:sp>
        <p:nvSpPr>
          <p:cNvPr id="6" name="Flowchart: Manual Operation 5"/>
          <p:cNvSpPr/>
          <p:nvPr/>
        </p:nvSpPr>
        <p:spPr>
          <a:xfrm>
            <a:off x="512620" y="865910"/>
            <a:ext cx="8077200" cy="1371600"/>
          </a:xfrm>
          <a:prstGeom prst="flowChartManualOperati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Flowchart: Manual Operation 6"/>
          <p:cNvSpPr/>
          <p:nvPr/>
        </p:nvSpPr>
        <p:spPr>
          <a:xfrm>
            <a:off x="2161310" y="2265220"/>
            <a:ext cx="4800600" cy="1219200"/>
          </a:xfrm>
          <a:prstGeom prst="flowChartManualOperation">
            <a:avLst/>
          </a:prstGeom>
          <a:solidFill>
            <a:srgbClr val="C0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Manual Operation 7"/>
          <p:cNvSpPr/>
          <p:nvPr/>
        </p:nvSpPr>
        <p:spPr>
          <a:xfrm>
            <a:off x="3172690" y="3519055"/>
            <a:ext cx="2819400" cy="1288475"/>
          </a:xfrm>
          <a:prstGeom prst="flowChartManualOperation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Flowchart: Manual Operation 8"/>
          <p:cNvSpPr/>
          <p:nvPr/>
        </p:nvSpPr>
        <p:spPr>
          <a:xfrm>
            <a:off x="3733800" y="4828310"/>
            <a:ext cx="1676400" cy="942110"/>
          </a:xfrm>
          <a:prstGeom prst="flowChartManualOperation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Flowchart: Manual Operation 9"/>
          <p:cNvSpPr/>
          <p:nvPr/>
        </p:nvSpPr>
        <p:spPr>
          <a:xfrm flipV="1">
            <a:off x="3733800" y="5791197"/>
            <a:ext cx="1676400" cy="1066799"/>
          </a:xfrm>
          <a:prstGeom prst="flowChartManualOperation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990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جــــــــــــــــــــــــــــــــــــــــــــــــــــــــــــــــــــــــذب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238991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فـــــــــعـــــــــــــال‌ســـــــــــازی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36062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نــــــگــــهــــــداری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8254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درآمــــــد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توصیـــه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22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600200"/>
            <a:ext cx="762000" cy="762000"/>
          </a:xfrm>
          <a:prstGeom prst="rect">
            <a:avLst/>
          </a:prstGeom>
          <a:noFill/>
        </p:spPr>
      </p:pic>
      <p:pic>
        <p:nvPicPr>
          <p:cNvPr id="40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9400" y="1600200"/>
            <a:ext cx="762000" cy="762000"/>
          </a:xfrm>
          <a:prstGeom prst="rect">
            <a:avLst/>
          </a:prstGeom>
          <a:noFill/>
        </p:spPr>
      </p:pic>
      <p:pic>
        <p:nvPicPr>
          <p:cNvPr id="4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2910" y="1600200"/>
            <a:ext cx="762000" cy="762000"/>
          </a:xfrm>
          <a:prstGeom prst="rect">
            <a:avLst/>
          </a:prstGeom>
          <a:noFill/>
        </p:spPr>
      </p:pic>
      <p:pic>
        <p:nvPicPr>
          <p:cNvPr id="4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18710" y="1600200"/>
            <a:ext cx="762000" cy="762000"/>
          </a:xfrm>
          <a:prstGeom prst="rect">
            <a:avLst/>
          </a:prstGeom>
          <a:noFill/>
        </p:spPr>
      </p:pic>
      <p:pic>
        <p:nvPicPr>
          <p:cNvPr id="4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1600200"/>
            <a:ext cx="762000" cy="762000"/>
          </a:xfrm>
          <a:prstGeom prst="rect">
            <a:avLst/>
          </a:prstGeom>
          <a:noFill/>
        </p:spPr>
      </p:pic>
      <p:pic>
        <p:nvPicPr>
          <p:cNvPr id="5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1600200"/>
            <a:ext cx="762000" cy="762000"/>
          </a:xfrm>
          <a:prstGeom prst="rect">
            <a:avLst/>
          </a:prstGeom>
          <a:noFill/>
        </p:spPr>
      </p:pic>
      <p:pic>
        <p:nvPicPr>
          <p:cNvPr id="5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310" y="1600200"/>
            <a:ext cx="762000" cy="762000"/>
          </a:xfrm>
          <a:prstGeom prst="rect">
            <a:avLst/>
          </a:prstGeom>
          <a:noFill/>
        </p:spPr>
      </p:pic>
      <p:pic>
        <p:nvPicPr>
          <p:cNvPr id="5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2690" y="2895600"/>
            <a:ext cx="762000" cy="762000"/>
          </a:xfrm>
          <a:prstGeom prst="rect">
            <a:avLst/>
          </a:prstGeom>
          <a:noFill/>
        </p:spPr>
      </p:pic>
      <p:pic>
        <p:nvPicPr>
          <p:cNvPr id="5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86200" y="2895600"/>
            <a:ext cx="762000" cy="762000"/>
          </a:xfrm>
          <a:prstGeom prst="rect">
            <a:avLst/>
          </a:prstGeom>
          <a:noFill/>
        </p:spPr>
      </p:pic>
      <p:pic>
        <p:nvPicPr>
          <p:cNvPr id="57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2895600"/>
            <a:ext cx="762000" cy="762000"/>
          </a:xfrm>
          <a:prstGeom prst="rect">
            <a:avLst/>
          </a:prstGeom>
          <a:noFill/>
        </p:spPr>
      </p:pic>
      <p:pic>
        <p:nvPicPr>
          <p:cNvPr id="58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06290" y="2895600"/>
            <a:ext cx="762000" cy="762000"/>
          </a:xfrm>
          <a:prstGeom prst="rect">
            <a:avLst/>
          </a:prstGeom>
          <a:noFill/>
        </p:spPr>
      </p:pic>
      <p:pic>
        <p:nvPicPr>
          <p:cNvPr id="62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4191000"/>
            <a:ext cx="762000" cy="762000"/>
          </a:xfrm>
          <a:prstGeom prst="rect">
            <a:avLst/>
          </a:prstGeom>
          <a:noFill/>
        </p:spPr>
      </p:pic>
      <p:pic>
        <p:nvPicPr>
          <p:cNvPr id="63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4191000"/>
            <a:ext cx="762000" cy="762000"/>
          </a:xfrm>
          <a:prstGeom prst="rect">
            <a:avLst/>
          </a:prstGeom>
          <a:noFill/>
        </p:spPr>
      </p:pic>
      <p:pic>
        <p:nvPicPr>
          <p:cNvPr id="64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5181600"/>
            <a:ext cx="762000" cy="762000"/>
          </a:xfrm>
          <a:prstGeom prst="rect">
            <a:avLst/>
          </a:prstGeom>
          <a:noFill/>
        </p:spPr>
      </p:pic>
      <p:pic>
        <p:nvPicPr>
          <p:cNvPr id="65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8490" y="6248400"/>
            <a:ext cx="762000" cy="762000"/>
          </a:xfrm>
          <a:prstGeom prst="rect">
            <a:avLst/>
          </a:prstGeom>
          <a:noFill/>
        </p:spPr>
      </p:pic>
      <p:pic>
        <p:nvPicPr>
          <p:cNvPr id="66" name="Picture 4" descr="https://cdn4.iconfinder.com/data/icons/ionicons/512/icon-ios7-people-51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6248400"/>
            <a:ext cx="762000" cy="762000"/>
          </a:xfrm>
          <a:prstGeom prst="rect">
            <a:avLst/>
          </a:prstGeom>
          <a:noFill/>
        </p:spPr>
      </p:pic>
      <p:sp>
        <p:nvSpPr>
          <p:cNvPr id="14" name="Flowchart: Manual Operation 13"/>
          <p:cNvSpPr/>
          <p:nvPr/>
        </p:nvSpPr>
        <p:spPr>
          <a:xfrm>
            <a:off x="-2168246" y="-387925"/>
            <a:ext cx="13369646" cy="1219200"/>
          </a:xfrm>
          <a:prstGeom prst="flowChartManualOperation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5638800" y="3581400"/>
            <a:ext cx="345318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cs typeface="A Chamran" pitchFamily="2" charset="-78"/>
              </a:rPr>
              <a:t>فـــانــل</a:t>
            </a:r>
            <a:endParaRPr lang="en-US" sz="9600" dirty="0">
              <a:cs typeface="A Chamran" pitchFamily="2" charset="-78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228600" y="3657600"/>
            <a:ext cx="32720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cs typeface="A Chamran" pitchFamily="2" charset="-78"/>
              </a:rPr>
              <a:t>مشتری</a:t>
            </a:r>
            <a:endParaRPr lang="en-US" sz="9600" dirty="0" smtClean="0">
              <a:cs typeface="A Chamran" pitchFamily="2" charset="-78"/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6200" y="5334000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ابزاری برای 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مدل‌سازی و ارزیابی رشد پایدار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5486400" y="5265003"/>
            <a:ext cx="33874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ابزاری برای 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برنامه‌ریزی و اجرای بازاریابی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0" y="762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آگاه‌سازی</a:t>
            </a:r>
            <a:endParaRPr lang="en-US" sz="32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5968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1116</Words>
  <Application>Microsoft Office PowerPoint</Application>
  <PresentationFormat>On-screen Show (4:3)</PresentationFormat>
  <Paragraphs>461</Paragraphs>
  <Slides>39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ارتباط با مشتری</dc:title>
  <dc:creator>NPSoft</dc:creator>
  <cp:lastModifiedBy>NPSoft</cp:lastModifiedBy>
  <cp:revision>90</cp:revision>
  <dcterms:created xsi:type="dcterms:W3CDTF">2016-05-27T10:19:28Z</dcterms:created>
  <dcterms:modified xsi:type="dcterms:W3CDTF">2016-06-05T20:07:15Z</dcterms:modified>
</cp:coreProperties>
</file>